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370" r:id="rId3"/>
    <p:sldId id="262" r:id="rId4"/>
    <p:sldId id="257" r:id="rId5"/>
    <p:sldId id="271" r:id="rId6"/>
    <p:sldId id="264" r:id="rId7"/>
    <p:sldId id="277" r:id="rId8"/>
    <p:sldId id="258" r:id="rId9"/>
    <p:sldId id="279" r:id="rId10"/>
    <p:sldId id="278" r:id="rId11"/>
    <p:sldId id="266" r:id="rId12"/>
    <p:sldId id="263" r:id="rId13"/>
    <p:sldId id="268" r:id="rId14"/>
    <p:sldId id="267" r:id="rId15"/>
    <p:sldId id="269" r:id="rId16"/>
    <p:sldId id="270" r:id="rId17"/>
    <p:sldId id="261" r:id="rId18"/>
    <p:sldId id="259" r:id="rId19"/>
    <p:sldId id="272" r:id="rId20"/>
    <p:sldId id="273"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8056"/>
    <a:srgbClr val="A5C6B4"/>
    <a:srgbClr val="F806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4" autoAdjust="0"/>
    <p:restoredTop sz="92605" autoAdjust="0"/>
  </p:normalViewPr>
  <p:slideViewPr>
    <p:cSldViewPr snapToGrid="0">
      <p:cViewPr varScale="1">
        <p:scale>
          <a:sx n="115" d="100"/>
          <a:sy n="115" d="100"/>
        </p:scale>
        <p:origin x="16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256C8-1BA4-4200-90F3-9413893DDEA5}" type="datetimeFigureOut">
              <a:rPr lang="en-US" smtClean="0"/>
              <a:t>4/19/2018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0FAC-92B7-4344-B8CE-D78B9752AB0B}" type="slidenum">
              <a:rPr lang="en-US" smtClean="0"/>
              <a:t>‹#›</a:t>
            </a:fld>
            <a:endParaRPr lang="en-US"/>
          </a:p>
        </p:txBody>
      </p:sp>
    </p:spTree>
    <p:extLst>
      <p:ext uri="{BB962C8B-B14F-4D97-AF65-F5344CB8AC3E}">
        <p14:creationId xmlns:p14="http://schemas.microsoft.com/office/powerpoint/2010/main" val="360801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here briefly for questions or small pause before moving on to the next substantive section</a:t>
            </a:r>
          </a:p>
        </p:txBody>
      </p:sp>
      <p:sp>
        <p:nvSpPr>
          <p:cNvPr id="4" name="Slide Number Placeholder 3"/>
          <p:cNvSpPr>
            <a:spLocks noGrp="1"/>
          </p:cNvSpPr>
          <p:nvPr>
            <p:ph type="sldNum" sz="quarter" idx="10"/>
          </p:nvPr>
        </p:nvSpPr>
        <p:spPr/>
        <p:txBody>
          <a:bodyPr/>
          <a:lstStyle/>
          <a:p>
            <a:fld id="{9D3E0FAC-92B7-4344-B8CE-D78B9752AB0B}" type="slidenum">
              <a:rPr lang="en-US" smtClean="0"/>
              <a:t>21</a:t>
            </a:fld>
            <a:endParaRPr lang="en-US"/>
          </a:p>
        </p:txBody>
      </p:sp>
    </p:spTree>
    <p:extLst>
      <p:ext uri="{BB962C8B-B14F-4D97-AF65-F5344CB8AC3E}">
        <p14:creationId xmlns:p14="http://schemas.microsoft.com/office/powerpoint/2010/main" val="202493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869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1514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3203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82206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23230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38248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7A2F6-2F19-4AE6-AE33-E09CFF174DCA}" type="datetimeFigureOut">
              <a:rPr lang="en-GB" smtClean="0"/>
              <a:t>19/04/2018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06545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7A2F6-2F19-4AE6-AE33-E09CFF174DCA}" type="datetimeFigureOut">
              <a:rPr lang="en-GB" smtClean="0"/>
              <a:t>19/04/2018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23733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A2F6-2F19-4AE6-AE33-E09CFF174DCA}" type="datetimeFigureOut">
              <a:rPr lang="en-GB" smtClean="0"/>
              <a:t>19/04/2018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8568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6115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79445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7A2F6-2F19-4AE6-AE33-E09CFF174DCA}" type="datetimeFigureOut">
              <a:rPr lang="en-GB" smtClean="0"/>
              <a:t>19/04/2018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D4D68-E5E1-497F-B018-33FA9D88ECA8}" type="slidenum">
              <a:rPr lang="en-GB" smtClean="0"/>
              <a:t>‹#›</a:t>
            </a:fld>
            <a:endParaRPr lang="en-GB"/>
          </a:p>
        </p:txBody>
      </p:sp>
    </p:spTree>
    <p:extLst>
      <p:ext uri="{BB962C8B-B14F-4D97-AF65-F5344CB8AC3E}">
        <p14:creationId xmlns:p14="http://schemas.microsoft.com/office/powerpoint/2010/main" val="133728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tiff"/><Relationship Id="rId7" Type="http://schemas.openxmlformats.org/officeDocument/2006/relationships/image" Target="../media/image19.tiff"/><Relationship Id="rId12" Type="http://schemas.openxmlformats.org/officeDocument/2006/relationships/image" Target="../media/image24.png"/><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8.tiff"/><Relationship Id="rId15" Type="http://schemas.openxmlformats.org/officeDocument/2006/relationships/image" Target="../media/image27.jpeg"/><Relationship Id="rId10" Type="http://schemas.openxmlformats.org/officeDocument/2006/relationships/image" Target="../media/image22.png"/><Relationship Id="rId4" Type="http://schemas.openxmlformats.org/officeDocument/2006/relationships/image" Target="../media/image17.tiff"/><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9.tiff"/><Relationship Id="rId7" Type="http://schemas.openxmlformats.org/officeDocument/2006/relationships/image" Target="../media/image32.jpeg"/><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tiff"/><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57.png"/><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hyperlink" Target="http://crisislex.org/" TargetMode="External"/><Relationship Id="rId5" Type="http://schemas.openxmlformats.org/officeDocument/2006/relationships/image" Target="../media/image18.tiff"/><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evhart/smasac-tutorial" TargetMode="External"/><Relationship Id="rId5" Type="http://schemas.openxmlformats.org/officeDocument/2006/relationships/image" Target="../media/image7.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github.com/evhart/smasac-tutorial"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t>Social Media Analysis for Situation Awareness during Crises (SMASAC)</a:t>
            </a:r>
            <a:endParaRPr lang="en-GB" dirty="0"/>
          </a:p>
        </p:txBody>
      </p:sp>
      <p:sp>
        <p:nvSpPr>
          <p:cNvPr id="3" name="Subtitle 2"/>
          <p:cNvSpPr>
            <a:spLocks noGrp="1"/>
          </p:cNvSpPr>
          <p:nvPr>
            <p:ph type="subTitle" idx="1"/>
          </p:nvPr>
        </p:nvSpPr>
        <p:spPr/>
        <p:txBody>
          <a:bodyPr>
            <a:normAutofit/>
          </a:bodyPr>
          <a:lstStyle/>
          <a:p>
            <a:r>
              <a:rPr lang="en-GB" sz="3200"/>
              <a:t>WebConf’18</a:t>
            </a:r>
            <a:endParaRPr lang="en-GB" sz="3200" dirty="0"/>
          </a:p>
        </p:txBody>
      </p:sp>
    </p:spTree>
    <p:extLst>
      <p:ext uri="{BB962C8B-B14F-4D97-AF65-F5344CB8AC3E}">
        <p14:creationId xmlns:p14="http://schemas.microsoft.com/office/powerpoint/2010/main" val="1371141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5"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7"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4" name="Rectangle 3"/>
          <p:cNvSpPr/>
          <p:nvPr/>
        </p:nvSpPr>
        <p:spPr>
          <a:xfrm rot="523232">
            <a:off x="5172520" y="-411204"/>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Social Media and Crises</a:t>
            </a:r>
          </a:p>
        </p:txBody>
      </p:sp>
      <p:sp>
        <p:nvSpPr>
          <p:cNvPr id="16" name="Content Placeholder 7"/>
          <p:cNvSpPr txBox="1">
            <a:spLocks/>
          </p:cNvSpPr>
          <p:nvPr/>
        </p:nvSpPr>
        <p:spPr>
          <a:xfrm>
            <a:off x="628651" y="1482274"/>
            <a:ext cx="6369710"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has become a common place for </a:t>
            </a:r>
            <a:r>
              <a:rPr lang="en-GB" sz="1600" b="1" dirty="0"/>
              <a:t>communities</a:t>
            </a:r>
            <a:r>
              <a:rPr lang="en-GB" sz="1600" dirty="0"/>
              <a:t> and </a:t>
            </a:r>
            <a:r>
              <a:rPr lang="en-GB" sz="1600" b="1" dirty="0"/>
              <a:t>organisations</a:t>
            </a:r>
            <a:r>
              <a:rPr lang="en-GB" sz="1600" dirty="0"/>
              <a:t> to </a:t>
            </a:r>
            <a:r>
              <a:rPr lang="en-GB" sz="1600" b="1" dirty="0"/>
              <a:t>communicate </a:t>
            </a:r>
            <a:r>
              <a:rPr lang="en-GB" sz="1600" dirty="0"/>
              <a:t>and </a:t>
            </a:r>
            <a:r>
              <a:rPr lang="en-GB" sz="1600" b="1" dirty="0"/>
              <a:t>share</a:t>
            </a:r>
            <a:r>
              <a:rPr lang="en-GB" sz="1600" dirty="0"/>
              <a:t> </a:t>
            </a:r>
            <a:r>
              <a:rPr lang="en-GB" sz="1600" b="1" dirty="0"/>
              <a:t>information</a:t>
            </a:r>
            <a:r>
              <a:rPr lang="en-GB" sz="1600" dirty="0"/>
              <a:t> during crises, to enhance their situational awareness, to share </a:t>
            </a:r>
            <a:r>
              <a:rPr lang="en-GB" sz="1600" b="1" dirty="0"/>
              <a:t>requests</a:t>
            </a:r>
            <a:r>
              <a:rPr lang="en-GB" sz="1600" dirty="0"/>
              <a:t> or </a:t>
            </a:r>
            <a:r>
              <a:rPr lang="en-GB" sz="1600" b="1" dirty="0"/>
              <a:t>offers for help </a:t>
            </a:r>
            <a:r>
              <a:rPr lang="en-GB" sz="1600" dirty="0"/>
              <a:t>and </a:t>
            </a:r>
            <a:r>
              <a:rPr lang="en-GB" sz="1600" b="1" dirty="0"/>
              <a:t>support</a:t>
            </a:r>
            <a:r>
              <a:rPr lang="en-GB" sz="1600" dirty="0"/>
              <a:t>, and to </a:t>
            </a:r>
            <a:r>
              <a:rPr lang="en-GB" sz="1600" b="1" dirty="0"/>
              <a:t>coordinate</a:t>
            </a:r>
            <a:r>
              <a:rPr lang="en-GB" sz="1600" dirty="0"/>
              <a:t> their recovery efforts. </a:t>
            </a:r>
          </a:p>
        </p:txBody>
      </p:sp>
      <p:pic>
        <p:nvPicPr>
          <p:cNvPr id="17"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1" b="-1718"/>
          <a:stretch/>
        </p:blipFill>
        <p:spPr bwMode="auto">
          <a:xfrm rot="516702">
            <a:off x="6836280" y="3762454"/>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1718"/>
          <a:stretch/>
        </p:blipFill>
        <p:spPr bwMode="auto">
          <a:xfrm rot="542157">
            <a:off x="7103589" y="2131679"/>
            <a:ext cx="829822" cy="16766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6483366" y="5431486"/>
            <a:ext cx="1083779" cy="591799"/>
          </a:xfrm>
          <a:prstGeom prst="rect">
            <a:avLst/>
          </a:prstGeom>
        </p:spPr>
      </p:pic>
      <p:sp>
        <p:nvSpPr>
          <p:cNvPr id="20" name="Content Placeholder 7"/>
          <p:cNvSpPr txBox="1">
            <a:spLocks/>
          </p:cNvSpPr>
          <p:nvPr/>
        </p:nvSpPr>
        <p:spPr>
          <a:xfrm>
            <a:off x="649506" y="3446909"/>
            <a:ext cx="6169679" cy="23716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t>Example of Twitter usage during crises (+200m active users / +400m posts a day):</a:t>
            </a:r>
          </a:p>
          <a:p>
            <a:pPr>
              <a:buFont typeface="+mj-lt"/>
              <a:buAutoNum type="arabicPeriod"/>
            </a:pPr>
            <a:r>
              <a:rPr lang="en-GB" sz="1600" dirty="0"/>
              <a:t>During the 2011 Japan earthquake, </a:t>
            </a:r>
            <a:r>
              <a:rPr lang="en-GB" sz="1600" b="1" dirty="0"/>
              <a:t>177 million tweets </a:t>
            </a:r>
            <a:r>
              <a:rPr lang="en-GB" sz="1600" dirty="0"/>
              <a:t>related to the event were sent in one day.</a:t>
            </a:r>
          </a:p>
          <a:p>
            <a:pPr>
              <a:buFont typeface="+mj-lt"/>
              <a:buAutoNum type="arabicPeriod"/>
            </a:pPr>
            <a:r>
              <a:rPr lang="en-GB" sz="1600" dirty="0"/>
              <a:t>The </a:t>
            </a:r>
            <a:r>
              <a:rPr lang="en-GB" sz="1600" b="1" dirty="0"/>
              <a:t>news about the Boston bombings first appeared on Twitter</a:t>
            </a:r>
            <a:r>
              <a:rPr lang="en-GB" sz="1600" dirty="0"/>
              <a:t>.</a:t>
            </a:r>
          </a:p>
          <a:p>
            <a:pPr marL="0" indent="0">
              <a:buNone/>
            </a:pPr>
            <a:endParaRPr lang="en-GB" sz="1600" dirty="0"/>
          </a:p>
          <a:p>
            <a:pPr marL="0" indent="0">
              <a:buNone/>
            </a:pPr>
            <a:endParaRPr lang="en-GB" sz="1600" dirty="0"/>
          </a:p>
        </p:txBody>
      </p:sp>
      <p:pic>
        <p:nvPicPr>
          <p:cNvPr id="40" name="Picture 4" descr="Image result for social media icon snapcha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1615" y="2510119"/>
            <a:ext cx="752119" cy="752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352" y="2673235"/>
            <a:ext cx="398261" cy="3982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538" y="2704042"/>
            <a:ext cx="511418" cy="356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social media icon instagra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4364" y="2656995"/>
            <a:ext cx="488673" cy="4886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Image result for social media icon twitt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3146" y="2679971"/>
            <a:ext cx="435927" cy="4359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7931" y="2698522"/>
            <a:ext cx="394088" cy="39408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4" descr="Image result for social media icon facebook messeng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1948" y="2655963"/>
            <a:ext cx="446326" cy="4463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852" y="2673235"/>
            <a:ext cx="434560" cy="4258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5106" y="5021504"/>
            <a:ext cx="5716661"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ontent Placeholder 7"/>
          <p:cNvSpPr txBox="1">
            <a:spLocks/>
          </p:cNvSpPr>
          <p:nvPr/>
        </p:nvSpPr>
        <p:spPr>
          <a:xfrm>
            <a:off x="670090" y="5021504"/>
            <a:ext cx="5761093"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obtain situation awareness </a:t>
            </a:r>
            <a:r>
              <a:rPr lang="en-GB" sz="1600" dirty="0">
                <a:solidFill>
                  <a:schemeClr val="bg1"/>
                </a:solidFill>
              </a:rPr>
              <a:t>from </a:t>
            </a:r>
            <a:r>
              <a:rPr lang="en-GB" sz="1600" b="1" dirty="0">
                <a:solidFill>
                  <a:schemeClr val="bg1"/>
                </a:solidFill>
              </a:rPr>
              <a:t>noisy</a:t>
            </a:r>
            <a:r>
              <a:rPr lang="en-GB" sz="1600" dirty="0">
                <a:solidFill>
                  <a:schemeClr val="bg1"/>
                </a:solidFill>
              </a:rPr>
              <a:t> and </a:t>
            </a:r>
            <a:r>
              <a:rPr lang="en-GB" sz="1600" b="1" dirty="0">
                <a:solidFill>
                  <a:schemeClr val="bg1"/>
                </a:solidFill>
              </a:rPr>
              <a:t>large</a:t>
            </a:r>
            <a:r>
              <a:rPr lang="en-GB" sz="1600" dirty="0">
                <a:solidFill>
                  <a:schemeClr val="bg1"/>
                </a:solidFill>
              </a:rPr>
              <a:t> </a:t>
            </a:r>
            <a:r>
              <a:rPr lang="en-GB" sz="1600" b="1" dirty="0">
                <a:solidFill>
                  <a:schemeClr val="bg1"/>
                </a:solidFill>
              </a:rPr>
              <a:t>heterogeneous</a:t>
            </a:r>
            <a:r>
              <a:rPr lang="en-GB" sz="1600" dirty="0">
                <a:solidFill>
                  <a:schemeClr val="bg1"/>
                </a:solidFill>
              </a:rPr>
              <a:t> </a:t>
            </a:r>
            <a:r>
              <a:rPr lang="en-GB" sz="1600" b="1" dirty="0">
                <a:solidFill>
                  <a:schemeClr val="bg1"/>
                </a:solidFill>
              </a:rPr>
              <a:t>high-velocity real-time unstructured data</a:t>
            </a:r>
            <a:r>
              <a:rPr lang="en-GB" sz="1600" dirty="0">
                <a:solidFill>
                  <a:schemeClr val="bg1"/>
                </a:solidFill>
              </a:rPr>
              <a:t>?</a:t>
            </a:r>
          </a:p>
        </p:txBody>
      </p:sp>
    </p:spTree>
    <p:extLst>
      <p:ext uri="{BB962C8B-B14F-4D97-AF65-F5344CB8AC3E}">
        <p14:creationId xmlns:p14="http://schemas.microsoft.com/office/powerpoint/2010/main" val="3920634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Digital Humanitarian Network et al.</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With the emergence of social media and access to other technologies (e.g., mapping tools and information management platforms), </a:t>
            </a:r>
            <a:r>
              <a:rPr lang="en-GB" sz="1600" b="1" dirty="0">
                <a:cs typeface="Roboto Light"/>
              </a:rPr>
              <a:t>digital volunteer networks</a:t>
            </a:r>
            <a:r>
              <a:rPr lang="en-GB" sz="1600" dirty="0">
                <a:cs typeface="Roboto Light"/>
              </a:rPr>
              <a:t> have been created to help data processing tasks. Nevertheless, low-level </a:t>
            </a:r>
            <a:r>
              <a:rPr lang="en-GB" sz="1600" b="1" dirty="0">
                <a:cs typeface="Roboto Light"/>
              </a:rPr>
              <a:t>tasks</a:t>
            </a:r>
            <a:r>
              <a:rPr lang="en-GB" sz="1600" dirty="0">
                <a:cs typeface="Roboto Light"/>
              </a:rPr>
              <a:t> (e.g., data collection, information extraction and filtering) </a:t>
            </a:r>
            <a:r>
              <a:rPr lang="en-GB" sz="1600" b="1" dirty="0">
                <a:cs typeface="Roboto Light"/>
              </a:rPr>
              <a:t>remain mostly manual labour</a:t>
            </a:r>
            <a:r>
              <a:rPr lang="en-GB" sz="1600" dirty="0">
                <a:cs typeface="Roboto Light"/>
              </a:rPr>
              <a:t>.</a:t>
            </a:r>
          </a:p>
          <a:p>
            <a:pPr marL="0" indent="0">
              <a:buNone/>
            </a:pPr>
            <a:endParaRPr lang="en-GB" sz="1600" b="1" dirty="0">
              <a:cs typeface="Roboto Light"/>
            </a:endParaRPr>
          </a:p>
        </p:txBody>
      </p:sp>
      <p:pic>
        <p:nvPicPr>
          <p:cNvPr id="27" name="Picture 8" descr="Image result for dhn network community interaction"/>
          <p:cNvPicPr>
            <a:picLocks noChangeAspect="1" noChangeArrowheads="1"/>
          </p:cNvPicPr>
          <p:nvPr/>
        </p:nvPicPr>
        <p:blipFill rotWithShape="1">
          <a:blip r:embed="rId2">
            <a:extLst>
              <a:ext uri="{28A0092B-C50C-407E-A947-70E740481C1C}">
                <a14:useLocalDpi xmlns:a14="http://schemas.microsoft.com/office/drawing/2010/main" val="0"/>
              </a:ext>
            </a:extLst>
          </a:blip>
          <a:srcRect t="38943"/>
          <a:stretch/>
        </p:blipFill>
        <p:spPr bwMode="auto">
          <a:xfrm>
            <a:off x="221572" y="2807837"/>
            <a:ext cx="8063271" cy="36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09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96" y="326827"/>
            <a:ext cx="7886700" cy="1325563"/>
          </a:xfrm>
        </p:spPr>
        <p:txBody>
          <a:bodyPr>
            <a:normAutofit/>
          </a:bodyPr>
          <a:lstStyle/>
          <a:p>
            <a:r>
              <a:rPr lang="en-GB" sz="4000" dirty="0"/>
              <a:t>Digital Situation Awareness Pipeline</a:t>
            </a:r>
          </a:p>
        </p:txBody>
      </p:sp>
      <p:sp>
        <p:nvSpPr>
          <p:cNvPr id="4" name="Rectangle 3"/>
          <p:cNvSpPr/>
          <p:nvPr/>
        </p:nvSpPr>
        <p:spPr>
          <a:xfrm>
            <a:off x="1146660"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2940997"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4796010" y="3841404"/>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7" name="Rectangle 6"/>
          <p:cNvSpPr/>
          <p:nvPr/>
        </p:nvSpPr>
        <p:spPr>
          <a:xfrm>
            <a:off x="7029331" y="3841404"/>
            <a:ext cx="772159"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mj-lt"/>
                <a:ea typeface="Roboto Light" charset="0"/>
                <a:cs typeface="Roboto Light" charset="0"/>
              </a:rPr>
              <a:t>Act</a:t>
            </a:r>
            <a:endParaRPr lang="en-US" dirty="0">
              <a:solidFill>
                <a:schemeClr val="bg1"/>
              </a:solidFill>
              <a:latin typeface="+mj-lt"/>
              <a:ea typeface="Roboto Light" charset="0"/>
              <a:cs typeface="Roboto Light" charset="0"/>
            </a:endParaRPr>
          </a:p>
        </p:txBody>
      </p:sp>
      <p:cxnSp>
        <p:nvCxnSpPr>
          <p:cNvPr id="8" name="Straight Arrow Connector 7"/>
          <p:cNvCxnSpPr>
            <a:stCxn id="4" idx="3"/>
            <a:endCxn id="5" idx="1"/>
          </p:cNvCxnSpPr>
          <p:nvPr/>
        </p:nvCxnSpPr>
        <p:spPr>
          <a:xfrm>
            <a:off x="2211757" y="4146872"/>
            <a:ext cx="72924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6" idx="1"/>
          </p:cNvCxnSpPr>
          <p:nvPr/>
        </p:nvCxnSpPr>
        <p:spPr>
          <a:xfrm>
            <a:off x="4006094" y="4146872"/>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7" idx="1"/>
          </p:cNvCxnSpPr>
          <p:nvPr/>
        </p:nvCxnSpPr>
        <p:spPr>
          <a:xfrm>
            <a:off x="6243264" y="4146872"/>
            <a:ext cx="78606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118869" y="4579759"/>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2676978" y="4579759"/>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4867495" y="4631979"/>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4" name="Content Placeholder 7"/>
          <p:cNvSpPr txBox="1">
            <a:spLocks/>
          </p:cNvSpPr>
          <p:nvPr/>
        </p:nvSpPr>
        <p:spPr>
          <a:xfrm>
            <a:off x="6819444" y="4579759"/>
            <a:ext cx="120280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Decide</a:t>
            </a:r>
            <a:r>
              <a:rPr lang="en-GB" sz="1400" dirty="0">
                <a:cs typeface="Roboto Light"/>
              </a:rPr>
              <a:t> what to do and organise actors and resources.</a:t>
            </a:r>
          </a:p>
        </p:txBody>
      </p:sp>
      <p:pic>
        <p:nvPicPr>
          <p:cNvPr id="15" name="Picture 14"/>
          <p:cNvPicPr>
            <a:picLocks noChangeAspect="1"/>
          </p:cNvPicPr>
          <p:nvPr/>
        </p:nvPicPr>
        <p:blipFill>
          <a:blip r:embed="rId2"/>
          <a:stretch>
            <a:fillRect/>
          </a:stretch>
        </p:blipFill>
        <p:spPr>
          <a:xfrm>
            <a:off x="1277630" y="5674291"/>
            <a:ext cx="407524" cy="222529"/>
          </a:xfrm>
          <a:prstGeom prst="rect">
            <a:avLst/>
          </a:prstGeom>
        </p:spPr>
      </p:pic>
      <p:pic>
        <p:nvPicPr>
          <p:cNvPr id="16" name="Picture 15"/>
          <p:cNvPicPr>
            <a:picLocks noChangeAspect="1"/>
          </p:cNvPicPr>
          <p:nvPr/>
        </p:nvPicPr>
        <p:blipFill>
          <a:blip r:embed="rId3"/>
          <a:stretch>
            <a:fillRect/>
          </a:stretch>
        </p:blipFill>
        <p:spPr>
          <a:xfrm>
            <a:off x="1279684" y="6026195"/>
            <a:ext cx="448604" cy="251218"/>
          </a:xfrm>
          <a:prstGeom prst="rect">
            <a:avLst/>
          </a:prstGeom>
        </p:spPr>
      </p:pic>
      <p:pic>
        <p:nvPicPr>
          <p:cNvPr id="17" name="Picture 16"/>
          <p:cNvPicPr>
            <a:picLocks noChangeAspect="1"/>
          </p:cNvPicPr>
          <p:nvPr/>
        </p:nvPicPr>
        <p:blipFill>
          <a:blip r:embed="rId4"/>
          <a:stretch>
            <a:fillRect/>
          </a:stretch>
        </p:blipFill>
        <p:spPr>
          <a:xfrm>
            <a:off x="1778721" y="5666986"/>
            <a:ext cx="267588" cy="267588"/>
          </a:xfrm>
          <a:prstGeom prst="rect">
            <a:avLst/>
          </a:prstGeom>
        </p:spPr>
      </p:pic>
      <p:pic>
        <p:nvPicPr>
          <p:cNvPr id="18" name="Picture 17"/>
          <p:cNvPicPr>
            <a:picLocks noChangeAspect="1"/>
          </p:cNvPicPr>
          <p:nvPr/>
        </p:nvPicPr>
        <p:blipFill>
          <a:blip r:embed="rId5"/>
          <a:stretch>
            <a:fillRect/>
          </a:stretch>
        </p:blipFill>
        <p:spPr>
          <a:xfrm>
            <a:off x="1803919" y="6035414"/>
            <a:ext cx="244226" cy="244226"/>
          </a:xfrm>
          <a:prstGeom prst="rect">
            <a:avLst/>
          </a:prstGeom>
        </p:spPr>
      </p:pic>
      <p:cxnSp>
        <p:nvCxnSpPr>
          <p:cNvPr id="19" name="Straight Connector 18"/>
          <p:cNvCxnSpPr/>
          <p:nvPr/>
        </p:nvCxnSpPr>
        <p:spPr>
          <a:xfrm>
            <a:off x="6630319" y="3810857"/>
            <a:ext cx="0" cy="672029"/>
          </a:xfrm>
          <a:prstGeom prst="line">
            <a:avLst/>
          </a:prstGeom>
          <a:ln>
            <a:solidFill>
              <a:schemeClr val="bg1">
                <a:lumMod val="50000"/>
                <a:alpha val="36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When dealing with information collected from various </a:t>
            </a:r>
            <a:r>
              <a:rPr lang="en-GB" sz="1600" b="1" dirty="0">
                <a:cs typeface="Roboto Light"/>
              </a:rPr>
              <a:t>online sources </a:t>
            </a:r>
            <a:r>
              <a:rPr lang="en-GB" sz="1600" dirty="0">
                <a:cs typeface="Roboto Light"/>
              </a:rPr>
              <a:t>(e.g., SM, mapping software, etc.), it is necessary to be able to </a:t>
            </a:r>
            <a:r>
              <a:rPr lang="en-GB" sz="1600" b="1" dirty="0">
                <a:cs typeface="Roboto Light"/>
              </a:rPr>
              <a:t>collect</a:t>
            </a:r>
            <a:r>
              <a:rPr lang="en-GB" sz="1600" dirty="0">
                <a:cs typeface="Roboto Light"/>
              </a:rPr>
              <a:t>, </a:t>
            </a:r>
            <a:r>
              <a:rPr lang="en-GB" sz="1600" b="1" dirty="0">
                <a:cs typeface="Roboto Light"/>
              </a:rPr>
              <a:t>represent</a:t>
            </a:r>
            <a:r>
              <a:rPr lang="en-GB" sz="1600" dirty="0">
                <a:cs typeface="Roboto Light"/>
              </a:rPr>
              <a:t>, </a:t>
            </a:r>
            <a:r>
              <a:rPr lang="en-GB" sz="1600" b="1" dirty="0">
                <a:cs typeface="Roboto Light"/>
              </a:rPr>
              <a:t>process</a:t>
            </a:r>
            <a:r>
              <a:rPr lang="en-GB" sz="1600" dirty="0">
                <a:cs typeface="Roboto Light"/>
              </a:rPr>
              <a:t> and </a:t>
            </a:r>
            <a:r>
              <a:rPr lang="en-GB" sz="1600" b="1" dirty="0">
                <a:cs typeface="Roboto Light"/>
              </a:rPr>
              <a:t>visualise</a:t>
            </a:r>
            <a:r>
              <a:rPr lang="en-GB" sz="1600" dirty="0">
                <a:cs typeface="Roboto Light"/>
              </a:rPr>
              <a:t> such information in order to better </a:t>
            </a:r>
            <a:r>
              <a:rPr lang="en-GB" sz="1600" b="1" dirty="0">
                <a:cs typeface="Roboto Light"/>
              </a:rPr>
              <a:t>understand</a:t>
            </a:r>
            <a:r>
              <a:rPr lang="en-GB" sz="1600" dirty="0">
                <a:cs typeface="Roboto Light"/>
              </a:rPr>
              <a:t> </a:t>
            </a:r>
            <a:r>
              <a:rPr lang="en-GB" sz="1600" b="1" dirty="0">
                <a:cs typeface="Roboto Light"/>
              </a:rPr>
              <a:t>a situation.</a:t>
            </a:r>
          </a:p>
        </p:txBody>
      </p:sp>
      <p:pic>
        <p:nvPicPr>
          <p:cNvPr id="25" name="Picture 2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4955" y="6380481"/>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067" y="6380481"/>
            <a:ext cx="247724" cy="2427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4" t="50959" r="72664" b="20799"/>
          <a:stretch/>
        </p:blipFill>
        <p:spPr bwMode="auto">
          <a:xfrm>
            <a:off x="6852704" y="2401642"/>
            <a:ext cx="1081572" cy="101984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144327" y="3109879"/>
            <a:ext cx="5098937"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 t="6831" r="77555" b="78269"/>
          <a:stretch/>
        </p:blipFill>
        <p:spPr bwMode="auto">
          <a:xfrm>
            <a:off x="3192967" y="2771474"/>
            <a:ext cx="1263779" cy="62868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5544778" y="3109879"/>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10800000" flipV="1">
            <a:off x="1146660" y="2653553"/>
            <a:ext cx="5188034" cy="456326"/>
          </a:xfrm>
          <a:prstGeom prst="bentConnector3">
            <a:avLst>
              <a:gd name="adj1" fmla="val 10011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22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sz="4000" dirty="0"/>
              <a:t>Typical (Manual) Processing Pipeline</a:t>
            </a:r>
          </a:p>
        </p:txBody>
      </p:sp>
      <p:sp>
        <p:nvSpPr>
          <p:cNvPr id="23" name="Content Placeholder 7"/>
          <p:cNvSpPr txBox="1">
            <a:spLocks/>
          </p:cNvSpPr>
          <p:nvPr/>
        </p:nvSpPr>
        <p:spPr>
          <a:xfrm>
            <a:off x="628650" y="1482274"/>
            <a:ext cx="7656193" cy="5939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During crises, </a:t>
            </a:r>
            <a:r>
              <a:rPr lang="en-GB" sz="1600" b="1" dirty="0">
                <a:cs typeface="Roboto Light"/>
              </a:rPr>
              <a:t>most of the data is processed manually </a:t>
            </a:r>
            <a:r>
              <a:rPr lang="en-GB" sz="1600" dirty="0">
                <a:cs typeface="Roboto Light"/>
              </a:rPr>
              <a:t>by crisis responders, </a:t>
            </a:r>
            <a:r>
              <a:rPr lang="en-GB" sz="1600" b="1" dirty="0">
                <a:cs typeface="Roboto Light"/>
              </a:rPr>
              <a:t>digital humanitarian</a:t>
            </a:r>
            <a:r>
              <a:rPr lang="en-GB" sz="1600" dirty="0">
                <a:cs typeface="Roboto Light"/>
              </a:rPr>
              <a:t>, organisations and individuals.</a:t>
            </a:r>
            <a:endParaRPr lang="en-GB" sz="1600" b="1" dirty="0">
              <a:cs typeface="Roboto Light"/>
            </a:endParaRPr>
          </a:p>
        </p:txBody>
      </p:sp>
      <p:sp>
        <p:nvSpPr>
          <p:cNvPr id="6" name="Rectangle 5"/>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7" name="Rectangle 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8" name="Rectangle 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9" name="Rectangle 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10" name="Rectangle 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1" name="Rectangle 1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2" name="Rectangle 1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3" name="Straight Arrow Connector 12"/>
          <p:cNvCxnSpPr>
            <a:stCxn id="6" idx="2"/>
            <a:endCxn id="1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1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2"/>
          <a:stretch>
            <a:fillRect/>
          </a:stretch>
        </p:blipFill>
        <p:spPr>
          <a:xfrm>
            <a:off x="1582766" y="2355213"/>
            <a:ext cx="407524" cy="222529"/>
          </a:xfrm>
          <a:prstGeom prst="rect">
            <a:avLst/>
          </a:prstGeom>
        </p:spPr>
      </p:pic>
      <p:pic>
        <p:nvPicPr>
          <p:cNvPr id="21" name="Picture 20"/>
          <p:cNvPicPr>
            <a:picLocks noChangeAspect="1"/>
          </p:cNvPicPr>
          <p:nvPr/>
        </p:nvPicPr>
        <p:blipFill>
          <a:blip r:embed="rId3"/>
          <a:stretch>
            <a:fillRect/>
          </a:stretch>
        </p:blipFill>
        <p:spPr>
          <a:xfrm>
            <a:off x="1145212" y="2351411"/>
            <a:ext cx="448604" cy="251218"/>
          </a:xfrm>
          <a:prstGeom prst="rect">
            <a:avLst/>
          </a:prstGeom>
        </p:spPr>
      </p:pic>
      <p:pic>
        <p:nvPicPr>
          <p:cNvPr id="25"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8" idx="1"/>
            <a:endCxn id="1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0" idx="1"/>
            <a:endCxn id="1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Search/browse social media </a:t>
            </a:r>
            <a:r>
              <a:rPr lang="en-GB" sz="1400" dirty="0">
                <a:cs typeface="Roboto Light"/>
              </a:rPr>
              <a:t>website. </a:t>
            </a:r>
            <a:r>
              <a:rPr lang="en-GB" sz="1400" b="1" dirty="0">
                <a:cs typeface="Roboto Light"/>
              </a:rPr>
              <a:t>Copy/paste </a:t>
            </a:r>
            <a:r>
              <a:rPr lang="en-GB" sz="1400" dirty="0">
                <a:cs typeface="Roboto Light"/>
              </a:rPr>
              <a:t>in spreadsheet.</a:t>
            </a:r>
          </a:p>
        </p:txBody>
      </p:sp>
      <p:sp>
        <p:nvSpPr>
          <p:cNvPr id="39"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Manually select relevant posts </a:t>
            </a:r>
            <a:r>
              <a:rPr lang="en-GB" sz="1400" dirty="0">
                <a:cs typeface="Roboto Light"/>
              </a:rPr>
              <a:t>during collection.</a:t>
            </a:r>
          </a:p>
        </p:txBody>
      </p:sp>
      <p:sp>
        <p:nvSpPr>
          <p:cNvPr id="40" name="Content Placeholder 7"/>
          <p:cNvSpPr txBox="1">
            <a:spLocks/>
          </p:cNvSpPr>
          <p:nvPr/>
        </p:nvSpPr>
        <p:spPr>
          <a:xfrm>
            <a:off x="4248229" y="4965630"/>
            <a:ext cx="341021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Annotate data </a:t>
            </a:r>
            <a:r>
              <a:rPr lang="en-GB" sz="1400" dirty="0">
                <a:cs typeface="Roboto Light"/>
              </a:rPr>
              <a:t>/ information priority, etc.</a:t>
            </a:r>
          </a:p>
        </p:txBody>
      </p:sp>
      <p:sp>
        <p:nvSpPr>
          <p:cNvPr id="42"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Tree>
    <p:extLst>
      <p:ext uri="{BB962C8B-B14F-4D97-AF65-F5344CB8AC3E}">
        <p14:creationId xmlns:p14="http://schemas.microsoft.com/office/powerpoint/2010/main" val="355503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Automatic Processing Pipeline</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Supervised or semi-supervised methods as well as </a:t>
            </a:r>
            <a:r>
              <a:rPr lang="en-GB" sz="1600" b="1" dirty="0">
                <a:cs typeface="Roboto Light"/>
              </a:rPr>
              <a:t>APIs</a:t>
            </a:r>
            <a:r>
              <a:rPr lang="en-GB" sz="1600" dirty="0">
                <a:cs typeface="Roboto Light"/>
              </a:rPr>
              <a:t> an automatic tools can be used for collecting data</a:t>
            </a:r>
            <a:r>
              <a:rPr lang="en-GB" sz="1600" b="1" dirty="0">
                <a:cs typeface="Roboto Light"/>
              </a:rPr>
              <a:t>.</a:t>
            </a:r>
          </a:p>
        </p:txBody>
      </p:sp>
      <p:sp>
        <p:nvSpPr>
          <p:cNvPr id="22" name="Rectangle 21"/>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7" name="Rectangle 2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8" name="Rectangle 2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29" name="Rectangle 2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30" name="Rectangle 2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31" name="Rectangle 3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32" name="Rectangle 3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33" name="Straight Arrow Connector 32"/>
          <p:cNvCxnSpPr>
            <a:stCxn id="24" idx="2"/>
            <a:endCxn id="3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2"/>
            <a:endCxn id="3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a:stretch>
            <a:fillRect/>
          </a:stretch>
        </p:blipFill>
        <p:spPr>
          <a:xfrm>
            <a:off x="1582766" y="2355213"/>
            <a:ext cx="407524" cy="222529"/>
          </a:xfrm>
          <a:prstGeom prst="rect">
            <a:avLst/>
          </a:prstGeom>
        </p:spPr>
      </p:pic>
      <p:pic>
        <p:nvPicPr>
          <p:cNvPr id="36" name="Picture 35"/>
          <p:cNvPicPr>
            <a:picLocks noChangeAspect="1"/>
          </p:cNvPicPr>
          <p:nvPr/>
        </p:nvPicPr>
        <p:blipFill>
          <a:blip r:embed="rId3"/>
          <a:stretch>
            <a:fillRect/>
          </a:stretch>
        </p:blipFill>
        <p:spPr>
          <a:xfrm>
            <a:off x="1145212" y="2351411"/>
            <a:ext cx="448604" cy="251218"/>
          </a:xfrm>
          <a:prstGeom prst="rect">
            <a:avLst/>
          </a:prstGeom>
        </p:spPr>
      </p:pic>
      <p:pic>
        <p:nvPicPr>
          <p:cNvPr id="37"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22" idx="1"/>
            <a:endCxn id="3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0" idx="1"/>
            <a:endCxn id="3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cs typeface="Roboto Light"/>
              </a:rPr>
              <a:t>Use</a:t>
            </a:r>
            <a:r>
              <a:rPr lang="en-GB" sz="1400" b="1" dirty="0">
                <a:cs typeface="Roboto Light"/>
              </a:rPr>
              <a:t> API </a:t>
            </a:r>
            <a:r>
              <a:rPr lang="en-GB" sz="1400" dirty="0">
                <a:cs typeface="Roboto Light"/>
              </a:rPr>
              <a:t>for collecting data.</a:t>
            </a:r>
          </a:p>
        </p:txBody>
      </p:sp>
      <p:sp>
        <p:nvSpPr>
          <p:cNvPr id="42"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Use </a:t>
            </a:r>
            <a:r>
              <a:rPr lang="en-GB" sz="1400" b="1" dirty="0">
                <a:cs typeface="Roboto Light"/>
              </a:rPr>
              <a:t>event detection </a:t>
            </a:r>
            <a:r>
              <a:rPr lang="en-GB" sz="1400" dirty="0">
                <a:cs typeface="Roboto Light"/>
              </a:rPr>
              <a:t>models for filtering documents.</a:t>
            </a:r>
          </a:p>
        </p:txBody>
      </p:sp>
      <p:sp>
        <p:nvSpPr>
          <p:cNvPr id="43" name="Content Placeholder 7"/>
          <p:cNvSpPr txBox="1">
            <a:spLocks/>
          </p:cNvSpPr>
          <p:nvPr/>
        </p:nvSpPr>
        <p:spPr>
          <a:xfrm>
            <a:off x="4248229" y="4965630"/>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Supervised / non-supervised </a:t>
            </a:r>
            <a:r>
              <a:rPr lang="en-GB" sz="1400" b="1" dirty="0">
                <a:cs typeface="Roboto Light"/>
              </a:rPr>
              <a:t>classification models.</a:t>
            </a:r>
          </a:p>
        </p:txBody>
      </p:sp>
      <p:sp>
        <p:nvSpPr>
          <p:cNvPr id="44"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
        <p:nvSpPr>
          <p:cNvPr id="45" name="Content Placeholder 7"/>
          <p:cNvSpPr txBox="1">
            <a:spLocks/>
          </p:cNvSpPr>
          <p:nvPr/>
        </p:nvSpPr>
        <p:spPr>
          <a:xfrm>
            <a:off x="6014175" y="4926682"/>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Named Entity Recognition </a:t>
            </a:r>
            <a:r>
              <a:rPr lang="en-GB" sz="1400" dirty="0">
                <a:cs typeface="Roboto Light"/>
              </a:rPr>
              <a:t>and Entity Linking.</a:t>
            </a:r>
            <a:endParaRPr lang="en-GB" sz="1400" b="1" dirty="0">
              <a:cs typeface="Roboto Light"/>
            </a:endParaRPr>
          </a:p>
        </p:txBody>
      </p:sp>
    </p:spTree>
    <p:extLst>
      <p:ext uri="{BB962C8B-B14F-4D97-AF65-F5344CB8AC3E}">
        <p14:creationId xmlns:p14="http://schemas.microsoft.com/office/powerpoint/2010/main" val="4047889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Automatic Data Collection and Analysis</a:t>
            </a:r>
          </a:p>
        </p:txBody>
      </p:sp>
      <p:sp>
        <p:nvSpPr>
          <p:cNvPr id="23" name="Content Placeholder 7"/>
          <p:cNvSpPr txBox="1">
            <a:spLocks/>
          </p:cNvSpPr>
          <p:nvPr/>
        </p:nvSpPr>
        <p:spPr>
          <a:xfrm>
            <a:off x="1928389" y="1482274"/>
            <a:ext cx="6356454"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Data can be easily collected without requiring manual browsing</a:t>
            </a:r>
            <a:r>
              <a:rPr lang="en-GB" sz="1600" b="1" dirty="0">
                <a:cs typeface="Roboto Light"/>
              </a:rPr>
              <a:t>:</a:t>
            </a:r>
          </a:p>
          <a:p>
            <a:pPr>
              <a:buFontTx/>
              <a:buChar char="-"/>
            </a:pPr>
            <a:r>
              <a:rPr lang="en-GB" sz="1600" dirty="0">
                <a:cs typeface="Roboto Light"/>
              </a:rPr>
              <a:t>Use streaming/search </a:t>
            </a:r>
            <a:r>
              <a:rPr lang="en-GB" sz="1600" b="1" dirty="0">
                <a:cs typeface="Roboto Light"/>
              </a:rPr>
              <a:t>API for collecting data.</a:t>
            </a:r>
          </a:p>
          <a:p>
            <a:pPr>
              <a:buFontTx/>
              <a:buChar char="-"/>
            </a:pPr>
            <a:r>
              <a:rPr lang="en-GB" sz="1600" dirty="0">
                <a:cs typeface="Roboto Light"/>
              </a:rPr>
              <a:t>Typically</a:t>
            </a:r>
            <a:r>
              <a:rPr lang="en-GB" sz="1600" b="1" dirty="0">
                <a:cs typeface="Roboto Light"/>
              </a:rPr>
              <a:t> restrict search </a:t>
            </a:r>
            <a:r>
              <a:rPr lang="en-GB" sz="1600" dirty="0">
                <a:cs typeface="Roboto Light"/>
              </a:rPr>
              <a:t>using keywords and location.</a:t>
            </a:r>
          </a:p>
          <a:p>
            <a:pPr>
              <a:buFontTx/>
              <a:buChar char="-"/>
            </a:pPr>
            <a:r>
              <a:rPr lang="en-GB" sz="1600" b="1" dirty="0">
                <a:cs typeface="Roboto Light"/>
              </a:rPr>
              <a:t>Reformat </a:t>
            </a:r>
            <a:r>
              <a:rPr lang="en-GB" sz="1600" dirty="0">
                <a:cs typeface="Roboto Light"/>
              </a:rPr>
              <a:t>data/extract basic information automatically for further processing (e.g., tokenisation, hashtags, URLs).</a:t>
            </a:r>
          </a:p>
          <a:p>
            <a:pPr>
              <a:buFontTx/>
              <a:buChar char="-"/>
            </a:pPr>
            <a:r>
              <a:rPr lang="en-GB" sz="1600" b="1" dirty="0">
                <a:cs typeface="Roboto Light"/>
              </a:rPr>
              <a:t>Store data </a:t>
            </a:r>
            <a:r>
              <a:rPr lang="en-GB" sz="1600" dirty="0">
                <a:cs typeface="Roboto Light"/>
              </a:rPr>
              <a:t>in database (or save in a file).</a:t>
            </a:r>
          </a:p>
        </p:txBody>
      </p:sp>
      <p:sp>
        <p:nvSpPr>
          <p:cNvPr id="24" name="Rectangle 23"/>
          <p:cNvSpPr/>
          <p:nvPr/>
        </p:nvSpPr>
        <p:spPr>
          <a:xfrm>
            <a:off x="745971" y="152026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5" name="Rectangle 24"/>
          <p:cNvSpPr/>
          <p:nvPr/>
        </p:nvSpPr>
        <p:spPr>
          <a:xfrm>
            <a:off x="1829174"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6" name="Rectangle 25"/>
          <p:cNvSpPr/>
          <p:nvPr/>
        </p:nvSpPr>
        <p:spPr>
          <a:xfrm>
            <a:off x="745971" y="355128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47" name="Content Placeholder 7"/>
          <p:cNvSpPr txBox="1">
            <a:spLocks/>
          </p:cNvSpPr>
          <p:nvPr/>
        </p:nvSpPr>
        <p:spPr>
          <a:xfrm>
            <a:off x="1928389" y="4390931"/>
            <a:ext cx="6356454" cy="21653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Relevant data can be filtered automatically using keywords as well as event classifiers</a:t>
            </a:r>
            <a:r>
              <a:rPr lang="en-GB" sz="1600" b="1" dirty="0">
                <a:cs typeface="Roboto Light"/>
              </a:rPr>
              <a:t>:</a:t>
            </a:r>
          </a:p>
          <a:p>
            <a:pPr>
              <a:buFontTx/>
              <a:buChar char="-"/>
            </a:pPr>
            <a:r>
              <a:rPr lang="en-GB" sz="1600" dirty="0">
                <a:cs typeface="Roboto Light"/>
              </a:rPr>
              <a:t>Use </a:t>
            </a:r>
            <a:r>
              <a:rPr lang="en-GB" sz="1600" b="1" dirty="0">
                <a:cs typeface="Roboto Light"/>
              </a:rPr>
              <a:t>trained classifiers </a:t>
            </a:r>
            <a:r>
              <a:rPr lang="en-GB" sz="1600" dirty="0">
                <a:cs typeface="Roboto Light"/>
              </a:rPr>
              <a:t>for identifying relevant documents and other relevant information</a:t>
            </a:r>
            <a:r>
              <a:rPr lang="en-GB" sz="1600" b="1" dirty="0">
                <a:cs typeface="Roboto Light"/>
              </a:rPr>
              <a:t>.</a:t>
            </a:r>
          </a:p>
          <a:p>
            <a:pPr>
              <a:buFontTx/>
              <a:buChar char="-"/>
            </a:pPr>
            <a:r>
              <a:rPr lang="en-GB" sz="1600" dirty="0">
                <a:cs typeface="Roboto Light"/>
              </a:rPr>
              <a:t>Dynamically re-train classifiers.</a:t>
            </a:r>
          </a:p>
          <a:p>
            <a:pPr marL="0" indent="0">
              <a:buNone/>
            </a:pPr>
            <a:r>
              <a:rPr lang="en-GB" sz="1600" dirty="0">
                <a:cs typeface="Roboto Light"/>
              </a:rPr>
              <a:t>Extract important information from documents (e.g., locations, actors, etc.):</a:t>
            </a:r>
          </a:p>
          <a:p>
            <a:pPr>
              <a:buFontTx/>
              <a:buChar char="-"/>
            </a:pPr>
            <a:r>
              <a:rPr lang="en-GB" sz="1600" dirty="0">
                <a:cs typeface="Roboto Light"/>
              </a:rPr>
              <a:t>Use Named Entity Recognition (NER) tools. </a:t>
            </a:r>
          </a:p>
          <a:p>
            <a:pPr>
              <a:buFontTx/>
              <a:buChar char="-"/>
            </a:pPr>
            <a:endParaRPr lang="en-GB" sz="1600" dirty="0">
              <a:cs typeface="Roboto Light"/>
            </a:endParaRPr>
          </a:p>
        </p:txBody>
      </p:sp>
      <p:sp>
        <p:nvSpPr>
          <p:cNvPr id="48" name="Rectangle 47"/>
          <p:cNvSpPr/>
          <p:nvPr/>
        </p:nvSpPr>
        <p:spPr>
          <a:xfrm>
            <a:off x="3327279"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49" name="Rectangle 48"/>
          <p:cNvSpPr/>
          <p:nvPr/>
        </p:nvSpPr>
        <p:spPr>
          <a:xfrm>
            <a:off x="4825384" y="3555262"/>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Tree>
    <p:extLst>
      <p:ext uri="{BB962C8B-B14F-4D97-AF65-F5344CB8AC3E}">
        <p14:creationId xmlns:p14="http://schemas.microsoft.com/office/powerpoint/2010/main" val="3142338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52277" b="28757"/>
          <a:stretch/>
        </p:blipFill>
        <p:spPr>
          <a:xfrm>
            <a:off x="5703071" y="3299809"/>
            <a:ext cx="3450074" cy="3558191"/>
          </a:xfrm>
          <a:prstGeom prst="rect">
            <a:avLst/>
          </a:prstGeom>
        </p:spPr>
      </p:pic>
      <p:sp>
        <p:nvSpPr>
          <p:cNvPr id="2" name="Title 1"/>
          <p:cNvSpPr>
            <a:spLocks noGrp="1"/>
          </p:cNvSpPr>
          <p:nvPr>
            <p:ph type="title"/>
          </p:nvPr>
        </p:nvSpPr>
        <p:spPr/>
        <p:txBody>
          <a:bodyPr>
            <a:normAutofit/>
          </a:bodyPr>
          <a:lstStyle/>
          <a:p>
            <a:r>
              <a:rPr lang="en-GB" sz="4000" dirty="0"/>
              <a:t>Data Visualisation</a:t>
            </a:r>
          </a:p>
        </p:txBody>
      </p:sp>
      <p:sp>
        <p:nvSpPr>
          <p:cNvPr id="3" name="Rectangle 2"/>
          <p:cNvSpPr/>
          <p:nvPr/>
        </p:nvSpPr>
        <p:spPr>
          <a:xfrm>
            <a:off x="5605272" y="3108960"/>
            <a:ext cx="3547873" cy="374904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20712" y="1553986"/>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3" name="Rectangle 12"/>
          <p:cNvSpPr/>
          <p:nvPr/>
        </p:nvSpPr>
        <p:spPr>
          <a:xfrm>
            <a:off x="747419" y="1553986"/>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23" name="Content Placeholder 7"/>
          <p:cNvSpPr txBox="1">
            <a:spLocks/>
          </p:cNvSpPr>
          <p:nvPr/>
        </p:nvSpPr>
        <p:spPr>
          <a:xfrm>
            <a:off x="747418" y="2360098"/>
            <a:ext cx="760105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Visualisation platforms or libraries can be used for visualising the processed data</a:t>
            </a:r>
            <a:r>
              <a:rPr lang="en-GB" sz="1600" b="1" dirty="0">
                <a:cs typeface="Roboto Light"/>
              </a:rPr>
              <a:t>. </a:t>
            </a:r>
            <a:r>
              <a:rPr lang="en-GB" sz="1600" dirty="0">
                <a:cs typeface="Roboto Light"/>
              </a:rPr>
              <a:t>For example, the following visualisation can be done:</a:t>
            </a:r>
          </a:p>
          <a:p>
            <a:pPr>
              <a:buFontTx/>
              <a:buChar char="-"/>
            </a:pPr>
            <a:r>
              <a:rPr lang="en-GB" sz="1600" b="1" dirty="0">
                <a:cs typeface="Roboto Light"/>
              </a:rPr>
              <a:t>Import data in situation awareness platforms </a:t>
            </a:r>
            <a:r>
              <a:rPr lang="en-GB" sz="1600" dirty="0">
                <a:cs typeface="Roboto Light"/>
              </a:rPr>
              <a:t>(e.g., </a:t>
            </a:r>
            <a:r>
              <a:rPr lang="en-GB" sz="1600" dirty="0" err="1">
                <a:cs typeface="Roboto Light"/>
              </a:rPr>
              <a:t>Ushahidi</a:t>
            </a:r>
            <a:r>
              <a:rPr lang="en-GB" sz="1600" dirty="0">
                <a:cs typeface="Roboto Light"/>
              </a:rPr>
              <a:t>,  </a:t>
            </a:r>
            <a:r>
              <a:rPr lang="en-GB" sz="1600" dirty="0" err="1">
                <a:cs typeface="Roboto Light"/>
              </a:rPr>
              <a:t>Sahana</a:t>
            </a:r>
            <a:r>
              <a:rPr lang="en-GB" sz="1600" dirty="0">
                <a:cs typeface="Roboto Light"/>
              </a:rPr>
              <a:t>).</a:t>
            </a:r>
          </a:p>
          <a:p>
            <a:pPr>
              <a:buFontTx/>
              <a:buChar char="-"/>
            </a:pPr>
            <a:r>
              <a:rPr lang="en-GB" sz="1600" dirty="0">
                <a:cs typeface="Roboto Light"/>
              </a:rPr>
              <a:t>Directly visualise the data using </a:t>
            </a:r>
            <a:r>
              <a:rPr lang="en-GB" sz="1600" b="1" dirty="0">
                <a:cs typeface="Roboto Light"/>
              </a:rPr>
              <a:t>visualisation libraries </a:t>
            </a:r>
            <a:r>
              <a:rPr lang="en-GB" sz="1600" dirty="0">
                <a:cs typeface="Roboto Light"/>
              </a:rPr>
              <a:t>(e.g., D3, </a:t>
            </a:r>
            <a:r>
              <a:rPr lang="en-GB" sz="1600" dirty="0" err="1">
                <a:cs typeface="Roboto Light"/>
              </a:rPr>
              <a:t>Plotly</a:t>
            </a:r>
            <a:r>
              <a:rPr lang="en-GB" sz="1600" dirty="0">
                <a:cs typeface="Roboto Light"/>
              </a:rPr>
              <a:t>, </a:t>
            </a:r>
            <a:r>
              <a:rPr lang="en-GB" sz="1600" dirty="0" err="1">
                <a:cs typeface="Roboto Light"/>
              </a:rPr>
              <a:t>Bokeh</a:t>
            </a:r>
            <a:r>
              <a:rPr lang="en-GB" sz="1600" dirty="0">
                <a:cs typeface="Roboto Light"/>
              </a:rPr>
              <a:t>, etc.)</a:t>
            </a:r>
          </a:p>
          <a:p>
            <a:pPr>
              <a:buFontTx/>
              <a:buChar char="-"/>
            </a:pPr>
            <a:r>
              <a:rPr lang="en-GB" sz="1600" dirty="0">
                <a:cs typeface="Roboto Light"/>
              </a:rPr>
              <a:t>Use </a:t>
            </a:r>
            <a:r>
              <a:rPr lang="en-GB" sz="1600" b="1" dirty="0">
                <a:cs typeface="Roboto Light"/>
              </a:rPr>
              <a:t>HDX headers </a:t>
            </a:r>
            <a:r>
              <a:rPr lang="en-GB" sz="1600" dirty="0">
                <a:cs typeface="Roboto Light"/>
              </a:rPr>
              <a:t>and Quick charts.</a:t>
            </a:r>
          </a:p>
          <a:p>
            <a:pPr>
              <a:buFontTx/>
              <a:buChar char="-"/>
            </a:pPr>
            <a:r>
              <a:rPr lang="en-GB" sz="1600" dirty="0">
                <a:cs typeface="Roboto Light"/>
              </a:rPr>
              <a:t>Use </a:t>
            </a:r>
            <a:r>
              <a:rPr lang="en-GB" sz="1600" b="1" dirty="0">
                <a:cs typeface="Roboto Light"/>
              </a:rPr>
              <a:t>ontological visualisation </a:t>
            </a:r>
            <a:r>
              <a:rPr lang="en-GB" sz="1600" dirty="0">
                <a:cs typeface="Roboto Light"/>
              </a:rPr>
              <a:t>platforms (e.g., </a:t>
            </a:r>
            <a:r>
              <a:rPr lang="en-GB" sz="1600" dirty="0" err="1">
                <a:cs typeface="Roboto Light"/>
              </a:rPr>
              <a:t>Topica</a:t>
            </a:r>
            <a:r>
              <a:rPr lang="en-GB" sz="1600" dirty="0">
                <a:cs typeface="Roboto Light"/>
              </a:rPr>
              <a:t>/</a:t>
            </a:r>
            <a:r>
              <a:rPr lang="en-GB" sz="1600" dirty="0" err="1">
                <a:cs typeface="Roboto Light"/>
              </a:rPr>
              <a:t>WeKnowIt</a:t>
            </a:r>
            <a:r>
              <a:rPr lang="en-GB" sz="1600" dirty="0">
                <a:cs typeface="Roboto Light"/>
              </a:rPr>
              <a:t>).</a:t>
            </a:r>
          </a:p>
          <a:p>
            <a:pPr>
              <a:buFontTx/>
              <a:buChar char="-"/>
            </a:pPr>
            <a:endParaRPr lang="en-GB" sz="1600" dirty="0">
              <a:cs typeface="Roboto Light"/>
            </a:endParaRPr>
          </a:p>
          <a:p>
            <a:pPr marL="0" indent="0">
              <a:buNone/>
            </a:pPr>
            <a:r>
              <a:rPr lang="en-GB" sz="1600" dirty="0">
                <a:cs typeface="Roboto Light"/>
              </a:rPr>
              <a:t>Typically, the firs step before visualisation would be to export the data in a common model or reformat the data according to the target platform:</a:t>
            </a:r>
          </a:p>
          <a:p>
            <a:pPr>
              <a:buFontTx/>
              <a:buChar char="-"/>
            </a:pPr>
            <a:r>
              <a:rPr lang="en-GB" sz="1600" b="1" dirty="0">
                <a:cs typeface="Roboto Light"/>
              </a:rPr>
              <a:t>CSV</a:t>
            </a:r>
            <a:r>
              <a:rPr lang="en-GB" sz="1600" dirty="0">
                <a:cs typeface="Roboto Light"/>
              </a:rPr>
              <a:t> or CSV with </a:t>
            </a:r>
            <a:r>
              <a:rPr lang="en-GB" sz="1600" b="1" dirty="0">
                <a:cs typeface="Roboto Light"/>
              </a:rPr>
              <a:t>HDX</a:t>
            </a:r>
            <a:r>
              <a:rPr lang="en-GB" sz="1600" dirty="0">
                <a:cs typeface="Roboto Light"/>
              </a:rPr>
              <a:t> </a:t>
            </a:r>
            <a:r>
              <a:rPr lang="en-GB" sz="1600" dirty="0" smtClean="0">
                <a:cs typeface="Roboto Light"/>
              </a:rPr>
              <a:t>headers (</a:t>
            </a:r>
            <a:r>
              <a:rPr lang="en-GB" sz="1600" b="1" dirty="0" smtClean="0">
                <a:cs typeface="Roboto Light"/>
              </a:rPr>
              <a:t>HXL</a:t>
            </a:r>
            <a:r>
              <a:rPr lang="en-GB" sz="1600" dirty="0" smtClean="0">
                <a:cs typeface="Roboto Light"/>
              </a:rPr>
              <a:t>).</a:t>
            </a:r>
            <a:endParaRPr lang="en-GB" sz="1600" dirty="0">
              <a:cs typeface="Roboto Light"/>
            </a:endParaRPr>
          </a:p>
          <a:p>
            <a:pPr>
              <a:buFontTx/>
              <a:buChar char="-"/>
            </a:pPr>
            <a:r>
              <a:rPr lang="en-GB" sz="1600" b="1" dirty="0">
                <a:cs typeface="Roboto Light"/>
              </a:rPr>
              <a:t>JSON</a:t>
            </a:r>
            <a:r>
              <a:rPr lang="en-GB" sz="1600" dirty="0">
                <a:cs typeface="Roboto Light"/>
              </a:rPr>
              <a:t> format or custom format</a:t>
            </a:r>
          </a:p>
          <a:p>
            <a:pPr>
              <a:buFontTx/>
              <a:buChar char="-"/>
            </a:pPr>
            <a:r>
              <a:rPr lang="en-GB" sz="1600" b="1" dirty="0">
                <a:cs typeface="Roboto Light"/>
              </a:rPr>
              <a:t>Common ontology </a:t>
            </a:r>
            <a:r>
              <a:rPr lang="en-GB" sz="1600" dirty="0">
                <a:cs typeface="Roboto Light"/>
              </a:rPr>
              <a:t>(e.g., CURIO, </a:t>
            </a:r>
            <a:r>
              <a:rPr lang="en-GB" sz="1600" dirty="0" err="1">
                <a:cs typeface="Roboto Light"/>
              </a:rPr>
              <a:t>DoRES</a:t>
            </a:r>
            <a:r>
              <a:rPr lang="en-GB" sz="1600" dirty="0">
                <a:cs typeface="Roboto Light"/>
              </a:rPr>
              <a:t>, etc.)</a:t>
            </a:r>
          </a:p>
        </p:txBody>
      </p:sp>
      <p:pic>
        <p:nvPicPr>
          <p:cNvPr id="11266" name="Picture 2" descr="Image result for ushahidi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3758" y="6079878"/>
            <a:ext cx="1397490" cy="3760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hdx quick char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9208" y="4660356"/>
            <a:ext cx="1361544" cy="114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3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Hands-on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297" y="1787924"/>
            <a:ext cx="969216"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761" y="1787924"/>
            <a:ext cx="969217"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4830" y="1834805"/>
            <a:ext cx="969217" cy="78748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4" name="Picture 2" descr="Image result for jupyter"/>
          <p:cNvPicPr>
            <a:picLocks noChangeAspect="1" noChangeArrowheads="1"/>
          </p:cNvPicPr>
          <p:nvPr/>
        </p:nvPicPr>
        <p:blipFill rotWithShape="1">
          <a:blip r:embed="rId5">
            <a:extLst>
              <a:ext uri="{28A0092B-C50C-407E-A947-70E740481C1C}">
                <a14:useLocalDpi xmlns:a14="http://schemas.microsoft.com/office/drawing/2010/main" val="0"/>
              </a:ext>
            </a:extLst>
          </a:blip>
          <a:srcRect b="19447"/>
          <a:stretch/>
        </p:blipFill>
        <p:spPr bwMode="auto">
          <a:xfrm>
            <a:off x="1063215" y="2854377"/>
            <a:ext cx="7017570" cy="40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3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722" y="1860030"/>
            <a:ext cx="1438377"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633" y="1838914"/>
            <a:ext cx="1438378"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10" y="2000552"/>
            <a:ext cx="1438378" cy="116868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dock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99" y="3567112"/>
            <a:ext cx="2701821" cy="135091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82" name="Picture 34" descr="Image result for jupyter bind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7587" y="5411585"/>
            <a:ext cx="2690864" cy="728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779825" y="3419957"/>
            <a:ext cx="7735525" cy="0"/>
          </a:xfrm>
          <a:prstGeom prst="line">
            <a:avLst/>
          </a:prstGeom>
        </p:spPr>
        <p:style>
          <a:lnRef idx="1">
            <a:schemeClr val="dk1"/>
          </a:lnRef>
          <a:fillRef idx="0">
            <a:schemeClr val="dk1"/>
          </a:fillRef>
          <a:effectRef idx="0">
            <a:schemeClr val="dk1"/>
          </a:effectRef>
          <a:fontRef idx="minor">
            <a:schemeClr val="tx1"/>
          </a:fontRef>
        </p:style>
      </p:cxnSp>
      <p:sp>
        <p:nvSpPr>
          <p:cNvPr id="23" name="Content Placeholder 2"/>
          <p:cNvSpPr>
            <a:spLocks noGrp="1"/>
          </p:cNvSpPr>
          <p:nvPr>
            <p:ph idx="1"/>
          </p:nvPr>
        </p:nvSpPr>
        <p:spPr>
          <a:xfrm>
            <a:off x="779824" y="2339884"/>
            <a:ext cx="4846619" cy="430878"/>
          </a:xfrm>
        </p:spPr>
        <p:txBody>
          <a:bodyPr>
            <a:normAutofit fontScale="92500" lnSpcReduction="10000"/>
          </a:bodyPr>
          <a:lstStyle/>
          <a:p>
            <a:pPr marL="0" indent="0">
              <a:buNone/>
            </a:pPr>
            <a:r>
              <a:rPr lang="en-GB" dirty="0"/>
              <a:t>Local installation</a:t>
            </a:r>
          </a:p>
        </p:txBody>
      </p:sp>
      <p:cxnSp>
        <p:nvCxnSpPr>
          <p:cNvPr id="27" name="Straight Connector 26"/>
          <p:cNvCxnSpPr/>
          <p:nvPr/>
        </p:nvCxnSpPr>
        <p:spPr>
          <a:xfrm>
            <a:off x="779825" y="5047196"/>
            <a:ext cx="7735525" cy="0"/>
          </a:xfrm>
          <a:prstGeom prst="line">
            <a:avLst/>
          </a:prstGeom>
        </p:spPr>
        <p:style>
          <a:lnRef idx="1">
            <a:schemeClr val="dk1"/>
          </a:lnRef>
          <a:fillRef idx="0">
            <a:schemeClr val="dk1"/>
          </a:fillRef>
          <a:effectRef idx="0">
            <a:schemeClr val="dk1"/>
          </a:effectRef>
          <a:fontRef idx="minor">
            <a:schemeClr val="tx1"/>
          </a:fontRef>
        </p:style>
      </p:cxnSp>
      <p:sp>
        <p:nvSpPr>
          <p:cNvPr id="28" name="Content Placeholder 2"/>
          <p:cNvSpPr txBox="1">
            <a:spLocks/>
          </p:cNvSpPr>
          <p:nvPr/>
        </p:nvSpPr>
        <p:spPr>
          <a:xfrm>
            <a:off x="779824" y="3527420"/>
            <a:ext cx="4846619" cy="153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Local installation</a:t>
            </a:r>
          </a:p>
          <a:p>
            <a:pPr marL="0" indent="0">
              <a:buFont typeface="Arial" panose="020B0604020202020204" pitchFamily="34" charset="0"/>
              <a:buNone/>
            </a:pPr>
            <a:r>
              <a:rPr lang="en-GB" dirty="0"/>
              <a:t>(via Docker image</a:t>
            </a:r>
          </a:p>
          <a:p>
            <a:pPr marL="0" indent="0">
              <a:buFont typeface="Arial" panose="020B0604020202020204" pitchFamily="34" charset="0"/>
              <a:buNone/>
            </a:pPr>
            <a:r>
              <a:rPr lang="en-GB" dirty="0"/>
              <a:t>or repo2docker)</a:t>
            </a:r>
          </a:p>
        </p:txBody>
      </p:sp>
      <p:sp>
        <p:nvSpPr>
          <p:cNvPr id="29" name="Content Placeholder 2"/>
          <p:cNvSpPr txBox="1">
            <a:spLocks/>
          </p:cNvSpPr>
          <p:nvPr/>
        </p:nvSpPr>
        <p:spPr>
          <a:xfrm>
            <a:off x="779824" y="5337149"/>
            <a:ext cx="4846619" cy="877402"/>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Remote execution</a:t>
            </a:r>
          </a:p>
          <a:p>
            <a:pPr marL="0" indent="0">
              <a:buFont typeface="Arial" panose="020B0604020202020204" pitchFamily="34" charset="0"/>
              <a:buNone/>
            </a:pPr>
            <a:r>
              <a:rPr lang="en-GB" dirty="0"/>
              <a:t>(via mybinder.org)</a:t>
            </a:r>
          </a:p>
        </p:txBody>
      </p:sp>
    </p:spTree>
    <p:extLst>
      <p:ext uri="{BB962C8B-B14F-4D97-AF65-F5344CB8AC3E}">
        <p14:creationId xmlns:p14="http://schemas.microsoft.com/office/powerpoint/2010/main" val="3724335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077860" y="2427246"/>
            <a:ext cx="6913996" cy="3824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Examples of </a:t>
            </a:r>
            <a:r>
              <a:rPr lang="en-GB" dirty="0"/>
              <a:t>Tools and Libraries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1411836"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17" name="Rectangle 16"/>
          <p:cNvSpPr/>
          <p:nvPr/>
        </p:nvSpPr>
        <p:spPr>
          <a:xfrm>
            <a:off x="3800533"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8" name="Rectangle 17"/>
          <p:cNvSpPr/>
          <p:nvPr/>
        </p:nvSpPr>
        <p:spPr>
          <a:xfrm>
            <a:off x="6189230" y="2717127"/>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9" name="Straight Arrow Connector 18"/>
          <p:cNvCxnSpPr>
            <a:stCxn id="16" idx="3"/>
            <a:endCxn id="17" idx="1"/>
          </p:cNvCxnSpPr>
          <p:nvPr/>
        </p:nvCxnSpPr>
        <p:spPr>
          <a:xfrm>
            <a:off x="2476933"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3"/>
            <a:endCxn id="18" idx="1"/>
          </p:cNvCxnSpPr>
          <p:nvPr/>
        </p:nvCxnSpPr>
        <p:spPr>
          <a:xfrm>
            <a:off x="4865630"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27" y="3633530"/>
            <a:ext cx="738956" cy="60040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012" y="4490148"/>
            <a:ext cx="1123385" cy="1713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google shee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90" r="23917"/>
          <a:stretch/>
        </p:blipFill>
        <p:spPr bwMode="auto">
          <a:xfrm>
            <a:off x="1481329" y="4857433"/>
            <a:ext cx="905256" cy="94587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spa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6365" y="3665992"/>
            <a:ext cx="833427" cy="2979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256" y="4066397"/>
            <a:ext cx="611641" cy="331213"/>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Image result for panda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453" y="5051194"/>
            <a:ext cx="1865249" cy="388594"/>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CRE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0453" y="5646767"/>
            <a:ext cx="1865249" cy="196009"/>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Google Sheets Add-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652" y="3625920"/>
            <a:ext cx="1005159" cy="5917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ushahid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20474" y="5102424"/>
            <a:ext cx="984766" cy="264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hdx quick chart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57330" y="4232004"/>
            <a:ext cx="858120" cy="72042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Image result for boke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6868" y="5420169"/>
            <a:ext cx="831977" cy="8319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jupyter pytho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329" y="1534698"/>
            <a:ext cx="803609" cy="803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jupyter python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4377" y="1534698"/>
            <a:ext cx="803610" cy="803610"/>
          </a:xfrm>
          <a:prstGeom prst="rect">
            <a:avLst/>
          </a:prstGeom>
          <a:noFill/>
          <a:extLst>
            <a:ext uri="{909E8E84-426E-40DD-AFC4-6F175D3DCCD1}">
              <a14:hiddenFill xmlns:a14="http://schemas.microsoft.com/office/drawing/2010/main">
                <a:solidFill>
                  <a:srgbClr val="FFFFFF"/>
                </a:solidFill>
              </a14:hiddenFill>
            </a:ext>
          </a:extLst>
        </p:spPr>
      </p:pic>
      <p:sp>
        <p:nvSpPr>
          <p:cNvPr id="42" name="Content Placeholder 7"/>
          <p:cNvSpPr txBox="1">
            <a:spLocks/>
          </p:cNvSpPr>
          <p:nvPr/>
        </p:nvSpPr>
        <p:spPr>
          <a:xfrm>
            <a:off x="3795660" y="4657507"/>
            <a:ext cx="1065097" cy="3482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err="1">
                <a:cs typeface="Roboto Light"/>
              </a:rPr>
              <a:t>TwitterNER</a:t>
            </a:r>
            <a:endParaRPr lang="en-GB" sz="1400" dirty="0">
              <a:cs typeface="Roboto Light"/>
            </a:endParaRPr>
          </a:p>
        </p:txBody>
      </p:sp>
    </p:spTree>
    <p:extLst>
      <p:ext uri="{BB962C8B-B14F-4D97-AF65-F5344CB8AC3E}">
        <p14:creationId xmlns:p14="http://schemas.microsoft.com/office/powerpoint/2010/main" val="1825688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511199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Used Data</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8"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10"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11" name="Rectangle 10"/>
          <p:cNvSpPr/>
          <p:nvPr/>
        </p:nvSpPr>
        <p:spPr>
          <a:xfrm rot="523232">
            <a:off x="4854482" y="-420349"/>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7"/>
          <p:cNvSpPr txBox="1">
            <a:spLocks/>
          </p:cNvSpPr>
          <p:nvPr/>
        </p:nvSpPr>
        <p:spPr>
          <a:xfrm>
            <a:off x="628650" y="1347804"/>
            <a:ext cx="6955491" cy="464958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cs typeface="Roboto Light"/>
              </a:rPr>
              <a:t>The tutorial is focusing on </a:t>
            </a:r>
            <a:r>
              <a:rPr lang="en-GB" sz="2000" b="1" dirty="0">
                <a:cs typeface="Roboto Light"/>
              </a:rPr>
              <a:t>Twitter</a:t>
            </a:r>
            <a:r>
              <a:rPr lang="en-GB" sz="2000" dirty="0">
                <a:cs typeface="Roboto Light"/>
              </a:rPr>
              <a:t> data due the its availability</a:t>
            </a:r>
            <a:r>
              <a:rPr lang="en-GB" sz="2000" b="1" dirty="0">
                <a:cs typeface="Roboto Light"/>
              </a:rPr>
              <a:t>. </a:t>
            </a:r>
            <a:r>
              <a:rPr lang="en-GB" sz="2000" dirty="0">
                <a:cs typeface="Roboto Light"/>
              </a:rPr>
              <a:t>We use the </a:t>
            </a:r>
            <a:r>
              <a:rPr lang="en-GB" sz="2000" b="1" dirty="0">
                <a:cs typeface="Roboto Light"/>
              </a:rPr>
              <a:t>CrisisLexT26</a:t>
            </a:r>
            <a:r>
              <a:rPr lang="en-GB" sz="2000" dirty="0">
                <a:cs typeface="Roboto Light"/>
              </a:rPr>
              <a:t> data since it is already made available. </a:t>
            </a:r>
            <a:r>
              <a:rPr lang="en-GB" sz="2000" b="1" dirty="0" err="1">
                <a:cs typeface="Roboto Light"/>
              </a:rPr>
              <a:t>CrisisLex</a:t>
            </a:r>
            <a:r>
              <a:rPr lang="en-GB" sz="2000" dirty="0">
                <a:cs typeface="Roboto Light"/>
              </a:rPr>
              <a:t> (</a:t>
            </a:r>
            <a:r>
              <a:rPr lang="en-GB" sz="2000" dirty="0">
                <a:cs typeface="Roboto Light"/>
                <a:hlinkClick r:id="rId6"/>
              </a:rPr>
              <a:t>http://crisislex.org/</a:t>
            </a:r>
            <a:r>
              <a:rPr lang="en-GB" sz="2000" dirty="0">
                <a:cs typeface="Roboto Light"/>
              </a:rPr>
              <a:t>) is a repository of crisis-related social media data and tools. It includes </a:t>
            </a:r>
            <a:r>
              <a:rPr lang="en-GB" sz="2000" b="1" dirty="0">
                <a:cs typeface="Roboto Light"/>
              </a:rPr>
              <a:t>collections of mostly Twitter crisis data and a lexicon of crisis terms</a:t>
            </a:r>
            <a:r>
              <a:rPr lang="en-GB" sz="2000" dirty="0">
                <a:cs typeface="Roboto Light"/>
              </a:rPr>
              <a:t>. </a:t>
            </a:r>
          </a:p>
          <a:p>
            <a:pPr marL="0" indent="0">
              <a:buNone/>
            </a:pPr>
            <a:endParaRPr lang="en-GB" sz="2000" dirty="0">
              <a:cs typeface="Roboto Light"/>
            </a:endParaRPr>
          </a:p>
          <a:p>
            <a:pPr marL="0" indent="0">
              <a:buNone/>
            </a:pPr>
            <a:r>
              <a:rPr lang="en-GB" sz="2000" dirty="0">
                <a:cs typeface="Roboto Light"/>
              </a:rPr>
              <a:t>The </a:t>
            </a:r>
            <a:r>
              <a:rPr lang="en-GB" sz="2000" b="1" dirty="0">
                <a:cs typeface="Roboto Light"/>
              </a:rPr>
              <a:t>CrisisLexT26</a:t>
            </a:r>
            <a:r>
              <a:rPr lang="en-GB" sz="2000" dirty="0">
                <a:cs typeface="Roboto Light"/>
              </a:rPr>
              <a:t> dataset contains:</a:t>
            </a:r>
          </a:p>
          <a:p>
            <a:pPr>
              <a:buFontTx/>
              <a:buChar char="-"/>
            </a:pPr>
            <a:r>
              <a:rPr lang="en-GB" sz="2000" dirty="0">
                <a:cs typeface="Roboto Light"/>
              </a:rPr>
              <a:t>Tweets from </a:t>
            </a:r>
            <a:r>
              <a:rPr lang="en-GB" sz="2000" b="1" dirty="0">
                <a:cs typeface="Roboto Light"/>
              </a:rPr>
              <a:t>26 crises</a:t>
            </a:r>
            <a:r>
              <a:rPr lang="en-GB" sz="2000" dirty="0">
                <a:cs typeface="Roboto Light"/>
              </a:rPr>
              <a:t>, labelled by </a:t>
            </a:r>
            <a:r>
              <a:rPr lang="en-GB" sz="2000" dirty="0" err="1">
                <a:cs typeface="Roboto Light"/>
              </a:rPr>
              <a:t>informativeness</a:t>
            </a:r>
            <a:r>
              <a:rPr lang="en-GB" sz="2000" dirty="0">
                <a:cs typeface="Roboto Light"/>
              </a:rPr>
              <a:t>, information type and source.</a:t>
            </a:r>
          </a:p>
          <a:p>
            <a:pPr>
              <a:buFontTx/>
              <a:buChar char="-"/>
            </a:pPr>
            <a:r>
              <a:rPr lang="en-GB" sz="2000" b="1" dirty="0">
                <a:cs typeface="Roboto Light"/>
              </a:rPr>
              <a:t>Data collected between 2012-2013</a:t>
            </a:r>
            <a:r>
              <a:rPr lang="en-GB" sz="2000" dirty="0">
                <a:cs typeface="Roboto Light"/>
              </a:rPr>
              <a:t>.</a:t>
            </a:r>
          </a:p>
          <a:p>
            <a:pPr>
              <a:buFontTx/>
              <a:buChar char="-"/>
            </a:pPr>
            <a:r>
              <a:rPr lang="en-GB" sz="2000" b="1" dirty="0">
                <a:cs typeface="Roboto Light"/>
              </a:rPr>
              <a:t>~250K tweets </a:t>
            </a:r>
            <a:r>
              <a:rPr lang="en-GB" sz="2000" dirty="0">
                <a:cs typeface="Roboto Light"/>
              </a:rPr>
              <a:t>(~28 000 annotated tweets).</a:t>
            </a:r>
          </a:p>
          <a:p>
            <a:pPr>
              <a:buFontTx/>
              <a:buChar char="-"/>
            </a:pPr>
            <a:r>
              <a:rPr lang="en-GB" sz="2000" dirty="0">
                <a:cs typeface="Roboto Light"/>
              </a:rPr>
              <a:t>Crises includes: </a:t>
            </a:r>
            <a:r>
              <a:rPr lang="en-GB" sz="2000" i="1" dirty="0">
                <a:cs typeface="Roboto Light"/>
              </a:rPr>
              <a:t>Bombing, Building collapse</a:t>
            </a:r>
            <a:r>
              <a:rPr lang="en-GB" sz="2000" dirty="0">
                <a:cs typeface="Roboto Light"/>
              </a:rPr>
              <a:t>, </a:t>
            </a:r>
            <a:r>
              <a:rPr lang="en-GB" sz="2000" i="1" dirty="0">
                <a:cs typeface="Roboto Light"/>
              </a:rPr>
              <a:t>Crash, Derailment, Earthquake, Explosion, Fire, Floods, Haze, Shootings, Typhoon, Wildfire…</a:t>
            </a:r>
          </a:p>
        </p:txBody>
      </p:sp>
      <p:pic>
        <p:nvPicPr>
          <p:cNvPr id="6" name="Picture 2" descr="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8304" y="5972198"/>
            <a:ext cx="2054404" cy="31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6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40664" y="299403"/>
            <a:ext cx="7772400" cy="2387600"/>
          </a:xfrm>
        </p:spPr>
        <p:txBody>
          <a:bodyPr/>
          <a:lstStyle/>
          <a:p>
            <a:r>
              <a:rPr lang="en-GB" dirty="0"/>
              <a:t>Tools/Workspace Configuration</a:t>
            </a:r>
          </a:p>
        </p:txBody>
      </p:sp>
      <p:sp>
        <p:nvSpPr>
          <p:cNvPr id="5" name="Subtitle 4"/>
          <p:cNvSpPr>
            <a:spLocks noGrp="1"/>
          </p:cNvSpPr>
          <p:nvPr>
            <p:ph type="subTitle" idx="1"/>
          </p:nvPr>
        </p:nvSpPr>
        <p:spPr>
          <a:xfrm>
            <a:off x="1197864" y="2779078"/>
            <a:ext cx="6858000" cy="1655762"/>
          </a:xfrm>
        </p:spPr>
        <p:txBody>
          <a:bodyPr/>
          <a:lstStyle/>
          <a:p>
            <a:r>
              <a:rPr lang="en-GB" dirty="0"/>
              <a:t>Hands-on</a:t>
            </a:r>
          </a:p>
          <a:p>
            <a:endParaRPr lang="en-GB" dirty="0"/>
          </a:p>
        </p:txBody>
      </p:sp>
      <p:pic>
        <p:nvPicPr>
          <p:cNvPr id="6" name="Picture 24" descr="Image result for dock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52" y="3773325"/>
            <a:ext cx="2701821" cy="1350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Image result for jupyter b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179" y="4070573"/>
            <a:ext cx="2690864" cy="7285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3651549" y="4062922"/>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9" name="Picture 8" descr="Image result for github rep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185" y="5754023"/>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18642" y="5621993"/>
            <a:ext cx="6216443" cy="9372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Slides and Code: </a:t>
            </a:r>
            <a:r>
              <a:rPr lang="en-GB" dirty="0">
                <a:hlinkClick r:id="rId6"/>
              </a:rPr>
              <a:t>http://github.com/evhart/smasac-tutorial</a:t>
            </a:r>
            <a:r>
              <a:rPr lang="en-GB" dirty="0"/>
              <a:t> </a:t>
            </a:r>
          </a:p>
        </p:txBody>
      </p:sp>
    </p:spTree>
    <p:extLst>
      <p:ext uri="{BB962C8B-B14F-4D97-AF65-F5344CB8AC3E}">
        <p14:creationId xmlns:p14="http://schemas.microsoft.com/office/powerpoint/2010/main" val="691816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Speakers</a:t>
            </a:r>
          </a:p>
        </p:txBody>
      </p:sp>
      <p:sp>
        <p:nvSpPr>
          <p:cNvPr id="4" name="Rectangle 3"/>
          <p:cNvSpPr/>
          <p:nvPr/>
        </p:nvSpPr>
        <p:spPr>
          <a:xfrm>
            <a:off x="2123769" y="1469465"/>
            <a:ext cx="6303092" cy="1754326"/>
          </a:xfrm>
          <a:prstGeom prst="rect">
            <a:avLst/>
          </a:prstGeom>
        </p:spPr>
        <p:txBody>
          <a:bodyPr wrap="square">
            <a:spAutoFit/>
          </a:bodyPr>
          <a:lstStyle/>
          <a:p>
            <a:r>
              <a:rPr lang="en-GB" sz="2400" b="1" dirty="0" err="1"/>
              <a:t>Grégoire</a:t>
            </a:r>
            <a:r>
              <a:rPr lang="en-GB" sz="2400" b="1" dirty="0"/>
              <a:t> Burel </a:t>
            </a:r>
          </a:p>
          <a:p>
            <a:endParaRPr lang="en-GB" sz="1100" b="1" dirty="0"/>
          </a:p>
          <a:p>
            <a:pPr algn="just"/>
            <a:r>
              <a:rPr lang="en-GB" dirty="0"/>
              <a:t>Research associate and data scientist at the Knowledge Media Institute (Open University) involved in the COMRADES European project and the lead developer of the Crisis Event Extraction Service (CREES).</a:t>
            </a:r>
          </a:p>
        </p:txBody>
      </p:sp>
      <p:pic>
        <p:nvPicPr>
          <p:cNvPr id="4098" name="Picture 2" descr="Grégoire Burel"/>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28650" y="1577643"/>
            <a:ext cx="1334659" cy="1334659"/>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1574713"/>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1574713"/>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2269414" y="1930370"/>
            <a:ext cx="6157447"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a:xfrm>
            <a:off x="2123769" y="3225874"/>
            <a:ext cx="6303092" cy="1738938"/>
          </a:xfrm>
          <a:prstGeom prst="rect">
            <a:avLst/>
          </a:prstGeom>
        </p:spPr>
        <p:txBody>
          <a:bodyPr wrap="square">
            <a:spAutoFit/>
          </a:bodyPr>
          <a:lstStyle/>
          <a:p>
            <a:r>
              <a:rPr lang="en-GB" sz="2400" b="1" dirty="0" err="1"/>
              <a:t>Mayank</a:t>
            </a:r>
            <a:r>
              <a:rPr lang="en-GB" sz="2400" b="1" dirty="0"/>
              <a:t> </a:t>
            </a:r>
            <a:r>
              <a:rPr lang="en-GB" sz="2400" b="1" dirty="0" err="1"/>
              <a:t>Kejriwal</a:t>
            </a:r>
            <a:endParaRPr lang="en-GB" sz="2400" b="1" dirty="0"/>
          </a:p>
          <a:p>
            <a:endParaRPr lang="en-GB" sz="1100" b="1" dirty="0"/>
          </a:p>
          <a:p>
            <a:pPr algn="just"/>
            <a:r>
              <a:rPr lang="en-GB" dirty="0"/>
              <a:t>Computer Scientist in the Information Integration group in the Information Sciences Institute (ISI) at the USC Viterbi School of Engineering and works on knowledge graph construction and information extraction for socially consequential domains.</a:t>
            </a:r>
          </a:p>
        </p:txBody>
      </p:sp>
      <p:cxnSp>
        <p:nvCxnSpPr>
          <p:cNvPr id="24" name="Straight Connector 23"/>
          <p:cNvCxnSpPr/>
          <p:nvPr/>
        </p:nvCxnSpPr>
        <p:spPr>
          <a:xfrm>
            <a:off x="2269414" y="3686779"/>
            <a:ext cx="6157447" cy="0"/>
          </a:xfrm>
          <a:prstGeom prst="line">
            <a:avLst/>
          </a:prstGeom>
        </p:spPr>
        <p:style>
          <a:lnRef idx="1">
            <a:schemeClr val="dk1"/>
          </a:lnRef>
          <a:fillRef idx="0">
            <a:schemeClr val="dk1"/>
          </a:fillRef>
          <a:effectRef idx="0">
            <a:schemeClr val="dk1"/>
          </a:effectRef>
          <a:fontRef idx="minor">
            <a:schemeClr val="tx1"/>
          </a:fontRef>
        </p:style>
      </p:cxnSp>
      <p:sp>
        <p:nvSpPr>
          <p:cNvPr id="25" name="Rectangle 24"/>
          <p:cNvSpPr/>
          <p:nvPr/>
        </p:nvSpPr>
        <p:spPr>
          <a:xfrm>
            <a:off x="2123769" y="5042754"/>
            <a:ext cx="6303092" cy="1461939"/>
          </a:xfrm>
          <a:prstGeom prst="rect">
            <a:avLst/>
          </a:prstGeom>
        </p:spPr>
        <p:txBody>
          <a:bodyPr wrap="square">
            <a:spAutoFit/>
          </a:bodyPr>
          <a:lstStyle/>
          <a:p>
            <a:r>
              <a:rPr lang="en-GB" sz="2400" b="1" dirty="0"/>
              <a:t>Prashant </a:t>
            </a:r>
            <a:r>
              <a:rPr lang="en-GB" sz="2400" b="1" dirty="0" err="1"/>
              <a:t>Khare</a:t>
            </a:r>
            <a:endParaRPr lang="en-GB" sz="2400" b="1" dirty="0"/>
          </a:p>
          <a:p>
            <a:endParaRPr lang="en-GB" sz="1100" b="1" dirty="0"/>
          </a:p>
          <a:p>
            <a:pPr algn="just"/>
            <a:r>
              <a:rPr lang="en-GB" dirty="0"/>
              <a:t>PhD student at the Knowledge Media Institute (Open University). His research focuses on extracting knowledge from crowd-generated content in course of crisis/disaster situations. </a:t>
            </a:r>
          </a:p>
        </p:txBody>
      </p:sp>
      <p:pic>
        <p:nvPicPr>
          <p:cNvPr id="2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5148002"/>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5148002"/>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2227008" y="5468575"/>
            <a:ext cx="6199853" cy="35084"/>
          </a:xfrm>
          <a:prstGeom prst="line">
            <a:avLst/>
          </a:prstGeom>
        </p:spPr>
        <p:style>
          <a:lnRef idx="1">
            <a:schemeClr val="dk1"/>
          </a:lnRef>
          <a:fillRef idx="0">
            <a:schemeClr val="dk1"/>
          </a:fillRef>
          <a:effectRef idx="0">
            <a:schemeClr val="dk1"/>
          </a:effectRef>
          <a:fontRef idx="minor">
            <a:schemeClr val="tx1"/>
          </a:fontRef>
        </p:style>
      </p:cxnSp>
      <p:pic>
        <p:nvPicPr>
          <p:cNvPr id="4110" name="Picture 14" descr="Image result for Prashant Khare"/>
          <p:cNvPicPr>
            <a:picLocks noChangeAspect="1" noChangeArrowheads="1"/>
          </p:cNvPicPr>
          <p:nvPr/>
        </p:nvPicPr>
        <p:blipFill rotWithShape="1">
          <a:blip r:embed="rId5">
            <a:extLst>
              <a:ext uri="{28A0092B-C50C-407E-A947-70E740481C1C}">
                <a14:useLocalDpi xmlns:a14="http://schemas.microsoft.com/office/drawing/2010/main" val="0"/>
              </a:ext>
            </a:extLst>
          </a:blip>
          <a:srcRect l="3139" t="7338" r="-3139" b="21391"/>
          <a:stretch/>
        </p:blipFill>
        <p:spPr bwMode="auto">
          <a:xfrm>
            <a:off x="635869" y="5042754"/>
            <a:ext cx="1320220" cy="13414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2" name="Picture 16" descr="Mayank Kejriw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239" y="3339788"/>
            <a:ext cx="1275480" cy="12754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4" name="Picture 18" descr="Image result for USC Viterbi School of Engineer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4758" y="3288266"/>
            <a:ext cx="1210592" cy="4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45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Tutorial Outline / Repository</a:t>
            </a:r>
          </a:p>
        </p:txBody>
      </p:sp>
      <p:pic>
        <p:nvPicPr>
          <p:cNvPr id="1032" name="Picture 8" descr="Image result for github repo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1021" y="5610536"/>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1915449" y="5456904"/>
            <a:ext cx="6216443" cy="937212"/>
          </a:xfrm>
        </p:spPr>
        <p:txBody>
          <a:bodyPr anchor="ctr">
            <a:normAutofit fontScale="92500"/>
          </a:bodyPr>
          <a:lstStyle/>
          <a:p>
            <a:pPr marL="0" indent="0">
              <a:buNone/>
            </a:pPr>
            <a:r>
              <a:rPr lang="en-GB" dirty="0"/>
              <a:t>Slides and Code: </a:t>
            </a:r>
            <a:r>
              <a:rPr lang="en-GB" dirty="0">
                <a:hlinkClick r:id="rId3"/>
              </a:rPr>
              <a:t>http://github.com/evhart/smasac-tutorial</a:t>
            </a:r>
            <a:r>
              <a:rPr lang="en-GB" dirty="0"/>
              <a:t> </a:t>
            </a:r>
          </a:p>
        </p:txBody>
      </p:sp>
      <p:pic>
        <p:nvPicPr>
          <p:cNvPr id="1034" name="Picture 10" descr="Image result for github repo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90" t="21687" r="36809" b="21687"/>
          <a:stretch/>
        </p:blipFill>
        <p:spPr bwMode="auto">
          <a:xfrm>
            <a:off x="1577152" y="5604387"/>
            <a:ext cx="338297" cy="3785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11609107"/>
              </p:ext>
            </p:extLst>
          </p:nvPr>
        </p:nvGraphicFramePr>
        <p:xfrm>
          <a:off x="0" y="1433544"/>
          <a:ext cx="9144001" cy="3970825"/>
        </p:xfrm>
        <a:graphic>
          <a:graphicData uri="http://schemas.openxmlformats.org/drawingml/2006/table">
            <a:tbl>
              <a:tblPr firstRow="1" bandRow="1">
                <a:tableStyleId>{073A0DAA-6AF3-43AB-8588-CEC1D06C72B9}</a:tableStyleId>
              </a:tblPr>
              <a:tblGrid>
                <a:gridCol w="1194319"/>
                <a:gridCol w="1134211"/>
                <a:gridCol w="1786270"/>
                <a:gridCol w="5029201"/>
              </a:tblGrid>
              <a:tr h="587545">
                <a:tc>
                  <a:txBody>
                    <a:bodyPr/>
                    <a:lstStyle/>
                    <a:p>
                      <a:r>
                        <a:rPr lang="en-GB" dirty="0" smtClean="0"/>
                        <a:t>Start Time</a:t>
                      </a:r>
                      <a:endParaRPr lang="en-GB" dirty="0"/>
                    </a:p>
                  </a:txBody>
                  <a:tcPr anchor="ctr"/>
                </a:tc>
                <a:tc>
                  <a:txBody>
                    <a:bodyPr/>
                    <a:lstStyle/>
                    <a:p>
                      <a:pPr algn="ctr"/>
                      <a:r>
                        <a:rPr lang="en-GB" dirty="0" smtClean="0"/>
                        <a:t>Duration (min.)</a:t>
                      </a:r>
                      <a:endParaRPr lang="en-GB" dirty="0"/>
                    </a:p>
                  </a:txBody>
                  <a:tcPr anchor="ctr"/>
                </a:tc>
                <a:tc>
                  <a:txBody>
                    <a:bodyPr/>
                    <a:lstStyle/>
                    <a:p>
                      <a:r>
                        <a:rPr lang="en-GB" dirty="0" smtClean="0"/>
                        <a:t>Session</a:t>
                      </a:r>
                      <a:r>
                        <a:rPr lang="en-GB" baseline="0" dirty="0" smtClean="0"/>
                        <a:t> Name</a:t>
                      </a:r>
                      <a:endParaRPr lang="en-GB" dirty="0"/>
                    </a:p>
                  </a:txBody>
                  <a:tcPr anchor="ctr"/>
                </a:tc>
                <a:tc>
                  <a:txBody>
                    <a:bodyPr/>
                    <a:lstStyle/>
                    <a:p>
                      <a:r>
                        <a:rPr lang="en-GB" dirty="0" smtClean="0"/>
                        <a:t>Description</a:t>
                      </a:r>
                      <a:endParaRPr lang="en-GB" dirty="0"/>
                    </a:p>
                  </a:txBody>
                  <a:tcPr anchor="ctr"/>
                </a:tc>
              </a:tr>
              <a:tr h="587545">
                <a:tc>
                  <a:txBody>
                    <a:bodyPr/>
                    <a:lstStyle/>
                    <a:p>
                      <a:r>
                        <a:rPr lang="en-GB" dirty="0" smtClean="0"/>
                        <a:t>9:00am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Introduction</a:t>
                      </a:r>
                      <a:endParaRPr lang="en-GB" dirty="0"/>
                    </a:p>
                  </a:txBody>
                  <a:tcPr anchor="ctr"/>
                </a:tc>
                <a:tc>
                  <a:txBody>
                    <a:bodyPr/>
                    <a:lstStyle/>
                    <a:p>
                      <a:r>
                        <a:rPr lang="en-GB" dirty="0" smtClean="0"/>
                        <a:t>Introduction to situation awareness and social media use during crises.</a:t>
                      </a:r>
                      <a:endParaRPr lang="en-GB" dirty="0"/>
                    </a:p>
                  </a:txBody>
                  <a:tcPr anchor="ctr"/>
                </a:tc>
              </a:tr>
              <a:tr h="335740">
                <a:tc>
                  <a:txBody>
                    <a:bodyPr/>
                    <a:lstStyle/>
                    <a:p>
                      <a:r>
                        <a:rPr lang="en-GB" dirty="0" smtClean="0"/>
                        <a:t>9:30am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Data Collection</a:t>
                      </a:r>
                      <a:endParaRPr lang="en-GB" dirty="0"/>
                    </a:p>
                  </a:txBody>
                  <a:tcPr anchor="ctr"/>
                </a:tc>
                <a:tc>
                  <a:txBody>
                    <a:bodyPr/>
                    <a:lstStyle/>
                    <a:p>
                      <a:r>
                        <a:rPr lang="en-GB" dirty="0" smtClean="0"/>
                        <a:t>Data collection and basic filtering.</a:t>
                      </a:r>
                      <a:endParaRPr lang="en-GB" dirty="0"/>
                    </a:p>
                  </a:txBody>
                  <a:tcPr anchor="ctr"/>
                </a:tc>
              </a:tr>
              <a:tr h="587545">
                <a:tc>
                  <a:txBody>
                    <a:bodyPr/>
                    <a:lstStyle/>
                    <a:p>
                      <a:r>
                        <a:rPr lang="en-GB" dirty="0" smtClean="0"/>
                        <a:t>9:50am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Entity Extraction</a:t>
                      </a:r>
                      <a:endParaRPr lang="en-GB" dirty="0"/>
                    </a:p>
                  </a:txBody>
                  <a:tcPr anchor="ctr"/>
                </a:tc>
                <a:tc>
                  <a:txBody>
                    <a:bodyPr/>
                    <a:lstStyle/>
                    <a:p>
                      <a:r>
                        <a:rPr lang="en-GB" dirty="0" smtClean="0"/>
                        <a:t>Presentations of tools and methods for extracting entities.</a:t>
                      </a:r>
                      <a:endParaRPr lang="en-GB" dirty="0"/>
                    </a:p>
                  </a:txBody>
                  <a:tcPr anchor="ctr"/>
                </a:tc>
              </a:tr>
              <a:tr h="335740">
                <a:tc>
                  <a:txBody>
                    <a:bodyPr/>
                    <a:lstStyle/>
                    <a:p>
                      <a:r>
                        <a:rPr lang="en-GB" dirty="0" smtClean="0"/>
                        <a:t>10:20am</a:t>
                      </a:r>
                      <a:endParaRPr lang="en-GB" dirty="0"/>
                    </a:p>
                  </a:txBody>
                  <a:tcPr anchor="ctr"/>
                </a:tc>
                <a:tc>
                  <a:txBody>
                    <a:bodyPr/>
                    <a:lstStyle/>
                    <a:p>
                      <a:pPr algn="ctr"/>
                      <a:r>
                        <a:rPr lang="en-GB" dirty="0" smtClean="0"/>
                        <a:t>40</a:t>
                      </a:r>
                      <a:endParaRPr lang="en-GB" dirty="0"/>
                    </a:p>
                  </a:txBody>
                  <a:tcPr anchor="ctr"/>
                </a:tc>
                <a:tc>
                  <a:txBody>
                    <a:bodyPr/>
                    <a:lstStyle/>
                    <a:p>
                      <a:r>
                        <a:rPr lang="en-GB" dirty="0" smtClean="0"/>
                        <a:t>Coffee Break</a:t>
                      </a:r>
                      <a:endParaRPr lang="en-GB" dirty="0"/>
                    </a:p>
                  </a:txBody>
                  <a:tcPr anchor="ctr"/>
                </a:tc>
                <a:tc>
                  <a:txBody>
                    <a:bodyPr/>
                    <a:lstStyle/>
                    <a:p>
                      <a:r>
                        <a:rPr lang="en-GB" dirty="0" smtClean="0"/>
                        <a:t>Coffee break and technical</a:t>
                      </a:r>
                      <a:r>
                        <a:rPr lang="en-GB" baseline="0" dirty="0" smtClean="0"/>
                        <a:t> support.</a:t>
                      </a:r>
                      <a:endParaRPr lang="en-GB" dirty="0"/>
                    </a:p>
                  </a:txBody>
                  <a:tcPr anchor="ctr"/>
                </a:tc>
              </a:tr>
              <a:tr h="335740">
                <a:tc>
                  <a:txBody>
                    <a:bodyPr/>
                    <a:lstStyle/>
                    <a:p>
                      <a:r>
                        <a:rPr lang="en-GB" dirty="0" smtClean="0"/>
                        <a:t>11:00am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Categorisation</a:t>
                      </a:r>
                      <a:endParaRPr lang="en-GB" dirty="0"/>
                    </a:p>
                  </a:txBody>
                  <a:tcPr anchor="ctr"/>
                </a:tc>
                <a:tc>
                  <a:txBody>
                    <a:bodyPr/>
                    <a:lstStyle/>
                    <a:p>
                      <a:r>
                        <a:rPr lang="en-GB" dirty="0" smtClean="0"/>
                        <a:t>Automatic classification of documents.</a:t>
                      </a:r>
                      <a:endParaRPr lang="en-GB" dirty="0"/>
                    </a:p>
                  </a:txBody>
                  <a:tcPr anchor="ctr"/>
                </a:tc>
              </a:tr>
              <a:tr h="335740">
                <a:tc>
                  <a:txBody>
                    <a:bodyPr/>
                    <a:lstStyle/>
                    <a:p>
                      <a:r>
                        <a:rPr lang="en-GB" dirty="0" smtClean="0"/>
                        <a:t>11:30am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Event Extraction</a:t>
                      </a:r>
                      <a:endParaRPr lang="en-GB" dirty="0"/>
                    </a:p>
                  </a:txBody>
                  <a:tcPr anchor="ctr"/>
                </a:tc>
                <a:tc>
                  <a:txBody>
                    <a:bodyPr/>
                    <a:lstStyle/>
                    <a:p>
                      <a:r>
                        <a:rPr lang="en-GB" dirty="0" smtClean="0"/>
                        <a:t>Tools and methods for event</a:t>
                      </a:r>
                      <a:r>
                        <a:rPr lang="en-GB" baseline="0" dirty="0" smtClean="0"/>
                        <a:t> extraction.</a:t>
                      </a:r>
                      <a:endParaRPr lang="en-GB" dirty="0"/>
                    </a:p>
                  </a:txBody>
                  <a:tcPr anchor="ctr"/>
                </a:tc>
              </a:tr>
              <a:tr h="587545">
                <a:tc>
                  <a:txBody>
                    <a:bodyPr/>
                    <a:lstStyle/>
                    <a:p>
                      <a:r>
                        <a:rPr lang="en-GB" dirty="0" smtClean="0"/>
                        <a:t>12:00pm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Visualisation</a:t>
                      </a:r>
                      <a:endParaRPr lang="en-GB" dirty="0"/>
                    </a:p>
                  </a:txBody>
                  <a:tcPr anchor="ctr"/>
                </a:tc>
                <a:tc>
                  <a:txBody>
                    <a:bodyPr/>
                    <a:lstStyle/>
                    <a:p>
                      <a:r>
                        <a:rPr lang="en-GB" dirty="0" smtClean="0"/>
                        <a:t>Examples of some situation</a:t>
                      </a:r>
                      <a:r>
                        <a:rPr lang="en-GB" baseline="0" dirty="0" smtClean="0"/>
                        <a:t> awareness </a:t>
                      </a:r>
                      <a:r>
                        <a:rPr lang="en-GB" dirty="0" smtClean="0"/>
                        <a:t>platforms.</a:t>
                      </a:r>
                      <a:endParaRPr lang="en-GB" dirty="0"/>
                    </a:p>
                  </a:txBody>
                  <a:tcPr anchor="ctr"/>
                </a:tc>
              </a:tr>
            </a:tbl>
          </a:graphicData>
        </a:graphic>
      </p:graphicFrame>
    </p:spTree>
    <p:extLst>
      <p:ext uri="{BB962C8B-B14F-4D97-AF65-F5344CB8AC3E}">
        <p14:creationId xmlns:p14="http://schemas.microsoft.com/office/powerpoint/2010/main" val="28675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Crisis Situation</a:t>
            </a:r>
          </a:p>
        </p:txBody>
      </p:sp>
      <p:sp>
        <p:nvSpPr>
          <p:cNvPr id="7" name="Content Placeholder 7"/>
          <p:cNvSpPr txBox="1">
            <a:spLocks/>
          </p:cNvSpPr>
          <p:nvPr/>
        </p:nvSpPr>
        <p:spPr>
          <a:xfrm>
            <a:off x="628651" y="1482274"/>
            <a:ext cx="481085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A </a:t>
            </a:r>
            <a:r>
              <a:rPr lang="en-GB" sz="1600" b="1" dirty="0">
                <a:cs typeface="Roboto Light"/>
              </a:rPr>
              <a:t>crisis</a:t>
            </a:r>
            <a:r>
              <a:rPr lang="en-GB" sz="1600" dirty="0">
                <a:cs typeface="Roboto Light"/>
              </a:rPr>
              <a:t> (from the Greek </a:t>
            </a:r>
            <a:r>
              <a:rPr lang="en-GB" sz="1600" dirty="0" err="1">
                <a:cs typeface="Roboto Light"/>
              </a:rPr>
              <a:t>κρίσις</a:t>
            </a:r>
            <a:r>
              <a:rPr lang="en-GB" sz="1600" dirty="0">
                <a:cs typeface="Roboto Light"/>
              </a:rPr>
              <a:t> - </a:t>
            </a:r>
            <a:r>
              <a:rPr lang="en-GB" sz="1600" dirty="0" err="1">
                <a:cs typeface="Roboto Light"/>
              </a:rPr>
              <a:t>krisis</a:t>
            </a:r>
            <a:r>
              <a:rPr lang="en-GB" sz="1600" dirty="0">
                <a:cs typeface="Roboto Light"/>
              </a:rPr>
              <a:t>; plural: "crises"; adjectival form: "critical") is any </a:t>
            </a:r>
            <a:r>
              <a:rPr lang="en-GB" sz="1600" b="1" dirty="0">
                <a:cs typeface="Roboto Light"/>
              </a:rPr>
              <a:t>event that is going (or is expected) to lead to an unstable and dangerous situation </a:t>
            </a:r>
            <a:r>
              <a:rPr lang="en-GB" sz="1600" dirty="0">
                <a:cs typeface="Roboto Light"/>
              </a:rPr>
              <a:t>affecting an individual, group, community, or whole society. </a:t>
            </a:r>
          </a:p>
          <a:p>
            <a:pPr marL="0" indent="0">
              <a:buNone/>
            </a:pPr>
            <a:endParaRPr lang="en-GB" sz="1600" dirty="0">
              <a:solidFill>
                <a:srgbClr val="1A1B1F"/>
              </a:solidFill>
              <a:latin typeface="Open Sans"/>
              <a:ea typeface="Open Sans"/>
              <a:cs typeface="Open Sans"/>
              <a:sym typeface="Open Sans"/>
            </a:endParaRPr>
          </a:p>
          <a:p>
            <a:pPr marL="0" indent="0">
              <a:buNone/>
            </a:pPr>
            <a:r>
              <a:rPr lang="en-GB" sz="1600" dirty="0">
                <a:solidFill>
                  <a:srgbClr val="1A1B1F"/>
                </a:solidFill>
                <a:ea typeface="Open Sans"/>
                <a:cs typeface="Open Sans"/>
                <a:sym typeface="Open Sans"/>
              </a:rPr>
              <a:t>Responding to crises rapidly is critical as they can involve: </a:t>
            </a:r>
          </a:p>
          <a:p>
            <a:pPr>
              <a:buFontTx/>
              <a:buChar char="-"/>
            </a:pPr>
            <a:r>
              <a:rPr lang="en-GB" sz="1600" b="1" dirty="0">
                <a:solidFill>
                  <a:srgbClr val="1A1B1F"/>
                </a:solidFill>
                <a:ea typeface="Open Sans"/>
                <a:cs typeface="Open Sans"/>
                <a:sym typeface="Open Sans"/>
              </a:rPr>
              <a:t>Personal injuries </a:t>
            </a:r>
            <a:r>
              <a:rPr lang="en-GB" sz="1600" dirty="0">
                <a:solidFill>
                  <a:srgbClr val="1A1B1F"/>
                </a:solidFill>
                <a:ea typeface="Open Sans"/>
                <a:cs typeface="Open Sans"/>
                <a:sym typeface="Open Sans"/>
              </a:rPr>
              <a:t>(death, trapping, missing, etc.)</a:t>
            </a:r>
          </a:p>
          <a:p>
            <a:pPr>
              <a:buFontTx/>
              <a:buChar char="-"/>
            </a:pPr>
            <a:r>
              <a:rPr lang="en-GB" sz="1600" dirty="0">
                <a:solidFill>
                  <a:srgbClr val="1A1B1F"/>
                </a:solidFill>
                <a:ea typeface="Open Sans"/>
                <a:cs typeface="Open Sans"/>
                <a:sym typeface="Open Sans"/>
              </a:rPr>
              <a:t>Infrastructure </a:t>
            </a:r>
            <a:r>
              <a:rPr lang="en-GB" sz="1600" b="1" dirty="0">
                <a:solidFill>
                  <a:srgbClr val="1A1B1F"/>
                </a:solidFill>
                <a:ea typeface="Open Sans"/>
                <a:cs typeface="Open Sans"/>
                <a:sym typeface="Open Sans"/>
              </a:rPr>
              <a:t>damage</a:t>
            </a:r>
            <a:r>
              <a:rPr lang="en-GB" sz="1600" dirty="0">
                <a:solidFill>
                  <a:srgbClr val="1A1B1F"/>
                </a:solidFill>
                <a:ea typeface="Open Sans"/>
                <a:cs typeface="Open Sans"/>
                <a:sym typeface="Open Sans"/>
              </a:rPr>
              <a:t> (roads blocked, services, etc.)</a:t>
            </a:r>
          </a:p>
          <a:p>
            <a:pPr>
              <a:buFontTx/>
              <a:buChar char="-"/>
            </a:pPr>
            <a:r>
              <a:rPr lang="en-GB" sz="1600" b="1" dirty="0">
                <a:solidFill>
                  <a:srgbClr val="1A1B1F"/>
                </a:solidFill>
                <a:ea typeface="Open Sans"/>
                <a:cs typeface="Open Sans"/>
                <a:sym typeface="Open Sans"/>
              </a:rPr>
              <a:t>Global issues</a:t>
            </a:r>
            <a:r>
              <a:rPr lang="en-GB" sz="1600" dirty="0">
                <a:solidFill>
                  <a:srgbClr val="1A1B1F"/>
                </a:solidFill>
                <a:ea typeface="Open Sans"/>
                <a:cs typeface="Open Sans"/>
                <a:sym typeface="Open Sans"/>
              </a:rPr>
              <a:t> (civil arrest, conflicts, etc.) </a:t>
            </a:r>
          </a:p>
          <a:p>
            <a:pPr>
              <a:buFontTx/>
              <a:buChar char="-"/>
            </a:pPr>
            <a:r>
              <a:rPr lang="en-GB" sz="1600" b="1" dirty="0">
                <a:solidFill>
                  <a:srgbClr val="1A1B1F"/>
                </a:solidFill>
                <a:ea typeface="Open Sans"/>
                <a:cs typeface="Open Sans"/>
                <a:sym typeface="Open Sans"/>
              </a:rPr>
              <a:t>Services overload </a:t>
            </a:r>
            <a:r>
              <a:rPr lang="en-GB" sz="1600" dirty="0">
                <a:solidFill>
                  <a:srgbClr val="1A1B1F"/>
                </a:solidFill>
                <a:ea typeface="Open Sans"/>
                <a:cs typeface="Open Sans"/>
                <a:sym typeface="Open Sans"/>
              </a:rPr>
              <a:t>(availability and access of emergency services and to resources)</a:t>
            </a:r>
          </a:p>
        </p:txBody>
      </p:sp>
      <p:pic>
        <p:nvPicPr>
          <p:cNvPr id="12" name="Shape 106"/>
          <p:cNvPicPr preferRelativeResize="0"/>
          <p:nvPr/>
        </p:nvPicPr>
        <p:blipFill rotWithShape="1">
          <a:blip r:embed="rId2">
            <a:alphaModFix/>
          </a:blip>
          <a:srcRect l="28795" t="9599" r="6413" b="2812"/>
          <a:stretch/>
        </p:blipFill>
        <p:spPr>
          <a:xfrm>
            <a:off x="5641849" y="1545629"/>
            <a:ext cx="3075848" cy="4158089"/>
          </a:xfrm>
          <a:prstGeom prst="rect">
            <a:avLst/>
          </a:prstGeom>
          <a:noFill/>
          <a:ln>
            <a:noFill/>
          </a:ln>
        </p:spPr>
      </p:pic>
      <p:sp>
        <p:nvSpPr>
          <p:cNvPr id="13" name="Rectangle 12"/>
          <p:cNvSpPr/>
          <p:nvPr/>
        </p:nvSpPr>
        <p:spPr>
          <a:xfrm>
            <a:off x="760352" y="5502550"/>
            <a:ext cx="4643062"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760352" y="5502550"/>
            <a:ext cx="4679150"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better </a:t>
            </a:r>
            <a:r>
              <a:rPr lang="en-GB" sz="1600" b="1" dirty="0">
                <a:solidFill>
                  <a:schemeClr val="bg1"/>
                </a:solidFill>
              </a:rPr>
              <a:t>understand a crisis situation in order to act accordingly</a:t>
            </a:r>
            <a:r>
              <a:rPr lang="en-GB" sz="1600" dirty="0">
                <a:solidFill>
                  <a:schemeClr val="bg1"/>
                </a:solidFill>
              </a:rPr>
              <a:t>?</a:t>
            </a:r>
          </a:p>
        </p:txBody>
      </p:sp>
    </p:spTree>
    <p:extLst>
      <p:ext uri="{BB962C8B-B14F-4D97-AF65-F5344CB8AC3E}">
        <p14:creationId xmlns:p14="http://schemas.microsoft.com/office/powerpoint/2010/main" val="2057864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(1)</a:t>
            </a:r>
          </a:p>
        </p:txBody>
      </p:sp>
      <p:pic>
        <p:nvPicPr>
          <p:cNvPr id="4" name="Picture 2" descr="Endsley's model of SA. This is a synthesis of versions she has given in several sources, notably Endsley (1995a) and Endsley et al (2000). Drawn by Dr. Peter Lankton, May 2007."/>
          <p:cNvPicPr>
            <a:picLocks noChangeAspect="1" noChangeArrowheads="1"/>
          </p:cNvPicPr>
          <p:nvPr/>
        </p:nvPicPr>
        <p:blipFill rotWithShape="1">
          <a:blip r:embed="rId2">
            <a:extLst>
              <a:ext uri="{28A0092B-C50C-407E-A947-70E740481C1C}">
                <a14:useLocalDpi xmlns:a14="http://schemas.microsoft.com/office/drawing/2010/main" val="0"/>
              </a:ext>
            </a:extLst>
          </a:blip>
          <a:srcRect l="5201" t="38014" r="40037" b="25384"/>
          <a:stretch/>
        </p:blipFill>
        <p:spPr bwMode="auto">
          <a:xfrm>
            <a:off x="2002714" y="2718873"/>
            <a:ext cx="5294376" cy="22591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63902" y="2416428"/>
            <a:ext cx="4572000" cy="430887"/>
          </a:xfrm>
          <a:prstGeom prst="rect">
            <a:avLst/>
          </a:prstGeom>
        </p:spPr>
        <p:txBody>
          <a:bodyPr>
            <a:spAutoFit/>
          </a:bodyPr>
          <a:lstStyle/>
          <a:p>
            <a:pPr algn="ctr"/>
            <a:r>
              <a:rPr lang="en-GB" sz="1100" b="0" i="0" dirty="0" err="1">
                <a:solidFill>
                  <a:srgbClr val="222222"/>
                </a:solidFill>
                <a:effectLst/>
                <a:latin typeface="Arial" panose="020B0604020202020204" pitchFamily="34" charset="0"/>
              </a:rPr>
              <a:t>Endsley's</a:t>
            </a:r>
            <a:r>
              <a:rPr lang="en-GB" sz="1100" b="0" i="0" dirty="0">
                <a:solidFill>
                  <a:srgbClr val="222222"/>
                </a:solidFill>
                <a:effectLst/>
                <a:latin typeface="Arial" panose="020B0604020202020204" pitchFamily="34" charset="0"/>
              </a:rPr>
              <a:t> model of Situation Awareness (</a:t>
            </a:r>
            <a:r>
              <a:rPr lang="en-GB" sz="1100" b="0" i="0" dirty="0" err="1">
                <a:solidFill>
                  <a:srgbClr val="222222"/>
                </a:solidFill>
                <a:effectLst/>
                <a:latin typeface="Arial" panose="020B0604020202020204" pitchFamily="34" charset="0"/>
              </a:rPr>
              <a:t>Endsley</a:t>
            </a:r>
            <a:r>
              <a:rPr lang="en-GB" sz="1100" b="0" i="0" dirty="0">
                <a:solidFill>
                  <a:srgbClr val="222222"/>
                </a:solidFill>
                <a:effectLst/>
                <a:latin typeface="Arial" panose="020B0604020202020204" pitchFamily="34" charset="0"/>
              </a:rPr>
              <a:t>, 1995)</a:t>
            </a:r>
          </a:p>
          <a:p>
            <a:pPr algn="ctr"/>
            <a:endParaRPr lang="en-GB" sz="1100" dirty="0"/>
          </a:p>
        </p:txBody>
      </p:sp>
      <p:sp>
        <p:nvSpPr>
          <p:cNvPr id="7"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p:txBody>
      </p:sp>
      <p:cxnSp>
        <p:nvCxnSpPr>
          <p:cNvPr id="6" name="Straight Arrow Connector 5"/>
          <p:cNvCxnSpPr>
            <a:stCxn id="21" idx="0"/>
          </p:cNvCxnSpPr>
          <p:nvPr/>
        </p:nvCxnSpPr>
        <p:spPr>
          <a:xfrm flipV="1">
            <a:off x="3110753" y="4977982"/>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Content Placeholder 7"/>
          <p:cNvSpPr txBox="1">
            <a:spLocks/>
          </p:cNvSpPr>
          <p:nvPr/>
        </p:nvSpPr>
        <p:spPr>
          <a:xfrm>
            <a:off x="2169458" y="5410954"/>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Information</a:t>
            </a:r>
            <a:r>
              <a:rPr lang="en-GB" sz="1400" b="1" dirty="0">
                <a:cs typeface="Roboto Light"/>
              </a:rPr>
              <a:t> filtering,  classification</a:t>
            </a:r>
            <a:r>
              <a:rPr lang="en-GB" sz="1400" dirty="0">
                <a:cs typeface="Roboto Light"/>
              </a:rPr>
              <a:t>,</a:t>
            </a:r>
            <a:r>
              <a:rPr lang="en-GB" sz="1400" b="1" dirty="0">
                <a:cs typeface="Roboto Light"/>
              </a:rPr>
              <a:t> entity extraction</a:t>
            </a:r>
            <a:r>
              <a:rPr lang="en-GB" sz="1400" dirty="0">
                <a:cs typeface="Roboto Light"/>
              </a:rPr>
              <a:t>,</a:t>
            </a:r>
            <a:r>
              <a:rPr lang="en-GB" sz="1400" b="1" dirty="0">
                <a:cs typeface="Roboto Light"/>
              </a:rPr>
              <a:t> </a:t>
            </a:r>
            <a:r>
              <a:rPr lang="en-GB" sz="1400" dirty="0">
                <a:cs typeface="Roboto Light"/>
              </a:rPr>
              <a:t>etc.</a:t>
            </a:r>
            <a:r>
              <a:rPr lang="en-GB" sz="1400" b="1" dirty="0">
                <a:cs typeface="Roboto Light"/>
              </a:rPr>
              <a:t> </a:t>
            </a:r>
            <a:endParaRPr lang="en-GB" sz="1400" dirty="0">
              <a:cs typeface="Roboto Light"/>
            </a:endParaRPr>
          </a:p>
        </p:txBody>
      </p:sp>
      <p:sp>
        <p:nvSpPr>
          <p:cNvPr id="22" name="Content Placeholder 7"/>
          <p:cNvSpPr txBox="1">
            <a:spLocks/>
          </p:cNvSpPr>
          <p:nvPr/>
        </p:nvSpPr>
        <p:spPr>
          <a:xfrm>
            <a:off x="4052048" y="5410951"/>
            <a:ext cx="1506070" cy="10185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Relation extraction</a:t>
            </a:r>
            <a:r>
              <a:rPr lang="en-GB" sz="1400" dirty="0">
                <a:cs typeface="Roboto Light"/>
              </a:rPr>
              <a:t>,</a:t>
            </a:r>
            <a:r>
              <a:rPr lang="en-GB" sz="1400" b="1" dirty="0">
                <a:cs typeface="Roboto Light"/>
              </a:rPr>
              <a:t> relevance</a:t>
            </a:r>
            <a:r>
              <a:rPr lang="en-GB" sz="1400" dirty="0">
                <a:cs typeface="Roboto Light"/>
              </a:rPr>
              <a:t>,</a:t>
            </a:r>
            <a:r>
              <a:rPr lang="en-GB" sz="1400" b="1" dirty="0">
                <a:cs typeface="Roboto Light"/>
              </a:rPr>
              <a:t> visualisation</a:t>
            </a:r>
            <a:r>
              <a:rPr lang="en-GB" sz="1400" dirty="0">
                <a:cs typeface="Roboto Light"/>
              </a:rPr>
              <a:t>, etc.</a:t>
            </a:r>
          </a:p>
        </p:txBody>
      </p:sp>
      <p:cxnSp>
        <p:nvCxnSpPr>
          <p:cNvPr id="38" name="Straight Arrow Connector 37"/>
          <p:cNvCxnSpPr/>
          <p:nvPr/>
        </p:nvCxnSpPr>
        <p:spPr>
          <a:xfrm flipV="1">
            <a:off x="4805083"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40" idx="0"/>
          </p:cNvCxnSpPr>
          <p:nvPr/>
        </p:nvCxnSpPr>
        <p:spPr>
          <a:xfrm flipV="1">
            <a:off x="6499409"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Content Placeholder 7"/>
          <p:cNvSpPr txBox="1">
            <a:spLocks/>
          </p:cNvSpPr>
          <p:nvPr/>
        </p:nvSpPr>
        <p:spPr>
          <a:xfrm>
            <a:off x="5558114" y="5449240"/>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Prediction</a:t>
            </a:r>
            <a:r>
              <a:rPr lang="en-GB" sz="1400" dirty="0">
                <a:cs typeface="Roboto Light"/>
              </a:rPr>
              <a:t> models, </a:t>
            </a:r>
            <a:r>
              <a:rPr lang="en-GB" sz="1400" b="1" dirty="0">
                <a:cs typeface="Roboto Light"/>
              </a:rPr>
              <a:t>time series analysis</a:t>
            </a:r>
            <a:r>
              <a:rPr lang="en-GB" sz="1400" dirty="0">
                <a:cs typeface="Roboto Light"/>
              </a:rPr>
              <a:t>, etc.</a:t>
            </a:r>
            <a:r>
              <a:rPr lang="en-GB" sz="1400" b="1" dirty="0">
                <a:cs typeface="Roboto Light"/>
              </a:rPr>
              <a:t> </a:t>
            </a:r>
            <a:endParaRPr lang="en-GB" sz="1400" dirty="0">
              <a:cs typeface="Roboto Light"/>
            </a:endParaRPr>
          </a:p>
        </p:txBody>
      </p:sp>
    </p:spTree>
    <p:extLst>
      <p:ext uri="{BB962C8B-B14F-4D97-AF65-F5344CB8AC3E}">
        <p14:creationId xmlns:p14="http://schemas.microsoft.com/office/powerpoint/2010/main" val="2827853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(2)</a:t>
            </a:r>
          </a:p>
        </p:txBody>
      </p:sp>
      <p:sp>
        <p:nvSpPr>
          <p:cNvPr id="7" name="Content Placeholder 7"/>
          <p:cNvSpPr txBox="1">
            <a:spLocks/>
          </p:cNvSpPr>
          <p:nvPr/>
        </p:nvSpPr>
        <p:spPr>
          <a:xfrm>
            <a:off x="628651" y="1482274"/>
            <a:ext cx="561670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a:p>
            <a:pPr marL="0" indent="0">
              <a:buNone/>
            </a:pPr>
            <a:endParaRPr lang="en-GB" sz="1600" b="1" dirty="0">
              <a:cs typeface="Roboto Light"/>
            </a:endParaRPr>
          </a:p>
          <a:p>
            <a:pPr marL="0" indent="0">
              <a:buNone/>
            </a:pPr>
            <a:r>
              <a:rPr lang="en-GB" sz="1600" i="1" dirty="0">
                <a:cs typeface="Roboto Light"/>
              </a:rPr>
              <a:t>Why do we need situation awareness during crises?</a:t>
            </a:r>
          </a:p>
          <a:p>
            <a:pPr>
              <a:buFontTx/>
              <a:buChar char="-"/>
            </a:pPr>
            <a:r>
              <a:rPr lang="en-GB" sz="1600" dirty="0">
                <a:cs typeface="Roboto Light"/>
              </a:rPr>
              <a:t>Accessible knowledge can be </a:t>
            </a:r>
            <a:r>
              <a:rPr lang="en-GB" sz="1600" b="1" dirty="0">
                <a:cs typeface="Roboto Light"/>
              </a:rPr>
              <a:t>integrated to assess and cope with a situation </a:t>
            </a:r>
            <a:r>
              <a:rPr lang="en-GB" sz="1600" dirty="0">
                <a:cs typeface="Roboto Light"/>
              </a:rPr>
              <a:t>(</a:t>
            </a:r>
            <a:r>
              <a:rPr lang="en-GB" sz="1600" dirty="0" err="1">
                <a:cs typeface="Roboto Light"/>
              </a:rPr>
              <a:t>Sarter</a:t>
            </a:r>
            <a:r>
              <a:rPr lang="en-GB" sz="1600" dirty="0">
                <a:cs typeface="Roboto Light"/>
              </a:rPr>
              <a:t> 1991).</a:t>
            </a:r>
          </a:p>
          <a:p>
            <a:pPr>
              <a:buFontTx/>
              <a:buChar char="-"/>
            </a:pPr>
            <a:r>
              <a:rPr lang="en-GB" sz="1600" dirty="0">
                <a:cs typeface="Roboto Light"/>
              </a:rPr>
              <a:t>Citizens and responders must be able to </a:t>
            </a:r>
            <a:r>
              <a:rPr lang="en-GB" sz="1600" b="1" dirty="0">
                <a:cs typeface="Roboto Light"/>
              </a:rPr>
              <a:t>collect reliable information and build an understanding </a:t>
            </a:r>
            <a:r>
              <a:rPr lang="en-GB" sz="1600" dirty="0">
                <a:cs typeface="Roboto Light"/>
              </a:rPr>
              <a:t>of the current situation and its evolution (</a:t>
            </a:r>
            <a:r>
              <a:rPr lang="en-GB" sz="1600" dirty="0" err="1">
                <a:cs typeface="Roboto Light"/>
              </a:rPr>
              <a:t>Endsley</a:t>
            </a:r>
            <a:r>
              <a:rPr lang="en-GB" sz="1600" dirty="0">
                <a:cs typeface="Roboto Light"/>
              </a:rPr>
              <a:t>, 1995).</a:t>
            </a:r>
          </a:p>
          <a:p>
            <a:pPr>
              <a:buFontTx/>
              <a:buChar char="-"/>
            </a:pPr>
            <a:r>
              <a:rPr lang="en-GB" sz="1600" b="1" dirty="0">
                <a:cs typeface="Roboto Light"/>
              </a:rPr>
              <a:t>Obtain accurate real-time and complete information </a:t>
            </a:r>
            <a:r>
              <a:rPr lang="en-GB" sz="1600" dirty="0">
                <a:cs typeface="Roboto Light"/>
              </a:rPr>
              <a:t>about a particular crisis situation (</a:t>
            </a:r>
            <a:r>
              <a:rPr lang="en-GB" sz="1600" dirty="0" err="1">
                <a:cs typeface="Roboto Light"/>
              </a:rPr>
              <a:t>Winerman</a:t>
            </a:r>
            <a:r>
              <a:rPr lang="en-GB" sz="1600" dirty="0">
                <a:cs typeface="Roboto Light"/>
              </a:rPr>
              <a:t>, 2009).</a:t>
            </a:r>
          </a:p>
          <a:p>
            <a:pPr>
              <a:buFontTx/>
              <a:buChar char="-"/>
            </a:pPr>
            <a:endParaRPr lang="en-GB" sz="1600" dirty="0">
              <a:cs typeface="Roboto Light"/>
            </a:endParaRPr>
          </a:p>
          <a:p>
            <a:pPr>
              <a:buFontTx/>
              <a:buChar char="-"/>
            </a:pPr>
            <a:endParaRPr lang="en-GB" sz="1600" dirty="0">
              <a:cs typeface="Roboto Light"/>
            </a:endParaRPr>
          </a:p>
          <a:p>
            <a:pPr>
              <a:buFontTx/>
              <a:buChar char="-"/>
            </a:pPr>
            <a:endParaRPr lang="en-GB" sz="1600" b="1" dirty="0">
              <a:cs typeface="Roboto Light"/>
            </a:endParaRPr>
          </a:p>
        </p:txBody>
      </p:sp>
      <p:pic>
        <p:nvPicPr>
          <p:cNvPr id="12" name="Picture 11" descr="Image result for situational awareness crisis">
            <a:extLst>
              <a:ext uri="{FF2B5EF4-FFF2-40B4-BE49-F238E27FC236}">
                <a16:creationId xmlns:a16="http://schemas.microsoft.com/office/drawing/2014/main" xmlns="" id="{601B37E7-EAD8-4BF2-A498-8E04D6D23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93" r="57140"/>
          <a:stretch/>
        </p:blipFill>
        <p:spPr bwMode="auto">
          <a:xfrm>
            <a:off x="6419087" y="1199333"/>
            <a:ext cx="2724913" cy="45043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28650" y="5021504"/>
            <a:ext cx="5616703"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670091" y="5021504"/>
            <a:ext cx="5575262"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collect and process efficiently information during emergency situations</a:t>
            </a:r>
            <a:r>
              <a:rPr lang="en-GB" sz="1600" dirty="0">
                <a:solidFill>
                  <a:schemeClr val="bg1"/>
                </a:solidFill>
              </a:rPr>
              <a:t>?</a:t>
            </a:r>
          </a:p>
        </p:txBody>
      </p:sp>
    </p:spTree>
    <p:extLst>
      <p:ext uri="{BB962C8B-B14F-4D97-AF65-F5344CB8AC3E}">
        <p14:creationId xmlns:p14="http://schemas.microsoft.com/office/powerpoint/2010/main" val="1733315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(1)</a:t>
            </a:r>
          </a:p>
        </p:txBody>
      </p:sp>
      <p:sp>
        <p:nvSpPr>
          <p:cNvPr id="16" name="Content Placeholder 7"/>
          <p:cNvSpPr txBox="1">
            <a:spLocks/>
          </p:cNvSpPr>
          <p:nvPr/>
        </p:nvSpPr>
        <p:spPr>
          <a:xfrm>
            <a:off x="628650" y="1482274"/>
            <a:ext cx="8049005"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consist of web technologies and platforms that </a:t>
            </a:r>
            <a:r>
              <a:rPr lang="en-GB" sz="1600" b="1" dirty="0"/>
              <a:t>enable people to interact and engage</a:t>
            </a:r>
            <a:r>
              <a:rPr lang="en-GB" sz="1600" dirty="0"/>
              <a:t> by creating content in a conversational and participatory manner</a:t>
            </a:r>
          </a:p>
          <a:p>
            <a:pPr marL="0" indent="0">
              <a:buNone/>
            </a:pPr>
            <a:endParaRPr lang="en-GB" sz="1600" dirty="0"/>
          </a:p>
          <a:p>
            <a:pPr marL="0" indent="0">
              <a:buNone/>
            </a:pPr>
            <a:r>
              <a:rPr lang="en-GB" sz="1600" dirty="0"/>
              <a:t>Social web applications are created to </a:t>
            </a:r>
            <a:r>
              <a:rPr lang="en-GB" sz="1600" b="1" dirty="0"/>
              <a:t>encourage communication between people</a:t>
            </a:r>
            <a:r>
              <a:rPr lang="en-GB" sz="1600" dirty="0"/>
              <a:t>, they tend to have some of the following attributes: </a:t>
            </a:r>
          </a:p>
          <a:p>
            <a:pPr>
              <a:buFontTx/>
              <a:buChar char="-"/>
            </a:pPr>
            <a:r>
              <a:rPr lang="en-GB" sz="1600" b="1" dirty="0"/>
              <a:t>Identity</a:t>
            </a:r>
            <a:r>
              <a:rPr lang="en-GB" sz="1600" dirty="0"/>
              <a:t>: who are you? (e.g., Facebook) </a:t>
            </a:r>
          </a:p>
          <a:p>
            <a:pPr>
              <a:buFontTx/>
              <a:buChar char="-"/>
            </a:pPr>
            <a:r>
              <a:rPr lang="en-GB" sz="1600" b="1" dirty="0"/>
              <a:t>Reputation</a:t>
            </a:r>
            <a:r>
              <a:rPr lang="en-GB" sz="1600" dirty="0"/>
              <a:t>: what do people think you stand for? (e.g. LinkedIn) </a:t>
            </a:r>
          </a:p>
          <a:p>
            <a:pPr>
              <a:buFontTx/>
              <a:buChar char="-"/>
            </a:pPr>
            <a:r>
              <a:rPr lang="en-GB" sz="1600" b="1" dirty="0"/>
              <a:t>Presence</a:t>
            </a:r>
            <a:r>
              <a:rPr lang="en-GB" sz="1600" dirty="0"/>
              <a:t>: where are you? (e.g., Four Square) </a:t>
            </a:r>
          </a:p>
          <a:p>
            <a:pPr>
              <a:buFontTx/>
              <a:buChar char="-"/>
            </a:pPr>
            <a:r>
              <a:rPr lang="en-GB" sz="1600" b="1" dirty="0"/>
              <a:t>Relationships</a:t>
            </a:r>
            <a:r>
              <a:rPr lang="en-GB" sz="1600" dirty="0"/>
              <a:t>: who are you connected with? who do you trust? (e.g., Facebook) </a:t>
            </a:r>
          </a:p>
          <a:p>
            <a:pPr>
              <a:buFontTx/>
              <a:buChar char="-"/>
            </a:pPr>
            <a:r>
              <a:rPr lang="en-GB" sz="1600" b="1" dirty="0"/>
              <a:t>Groups</a:t>
            </a:r>
            <a:r>
              <a:rPr lang="en-GB" sz="1600" dirty="0"/>
              <a:t>: how do you organize your connections? </a:t>
            </a:r>
          </a:p>
          <a:p>
            <a:pPr>
              <a:buFontTx/>
              <a:buChar char="-"/>
            </a:pPr>
            <a:r>
              <a:rPr lang="en-GB" sz="1600" b="1" dirty="0"/>
              <a:t>Conversations</a:t>
            </a:r>
            <a:r>
              <a:rPr lang="en-GB" sz="1600" dirty="0"/>
              <a:t>: what do you discuss with others? (e.g., Reddit).</a:t>
            </a:r>
          </a:p>
          <a:p>
            <a:pPr>
              <a:buFontTx/>
              <a:buChar char="-"/>
            </a:pPr>
            <a:r>
              <a:rPr lang="en-GB" sz="1600" b="1" dirty="0"/>
              <a:t>Sharing</a:t>
            </a:r>
            <a:r>
              <a:rPr lang="en-GB" sz="1600" dirty="0"/>
              <a:t>: what content do you make available for others to interact with? </a:t>
            </a:r>
          </a:p>
        </p:txBody>
      </p:sp>
      <p:pic>
        <p:nvPicPr>
          <p:cNvPr id="52"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795" y="4948541"/>
            <a:ext cx="5029101" cy="129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05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(2)</a:t>
            </a:r>
          </a:p>
        </p:txBody>
      </p:sp>
      <p:pic>
        <p:nvPicPr>
          <p:cNvPr id="16386" name="Picture 2" descr="Image result for evolution of social  usage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8" y="1481328"/>
            <a:ext cx="7028722" cy="5032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l="50342" t="1" b="-1718"/>
          <a:stretch/>
        </p:blipFill>
        <p:spPr bwMode="auto">
          <a:xfrm>
            <a:off x="7696800" y="3890470"/>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49658" b="-1718"/>
          <a:stretch/>
        </p:blipFill>
        <p:spPr bwMode="auto">
          <a:xfrm rot="25455">
            <a:off x="7679332" y="2210739"/>
            <a:ext cx="829822" cy="167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11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14632</TotalTime>
  <Words>1378</Words>
  <Application>Microsoft Office PowerPoint</Application>
  <PresentationFormat>On-screen Show (4:3)</PresentationFormat>
  <Paragraphs>184</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Open Sans</vt:lpstr>
      <vt:lpstr>Roboto Light</vt:lpstr>
      <vt:lpstr>Office Theme</vt:lpstr>
      <vt:lpstr>Social Media Analysis for Situation Awareness during Crises (SMASAC)</vt:lpstr>
      <vt:lpstr>Introduction</vt:lpstr>
      <vt:lpstr>Speakers</vt:lpstr>
      <vt:lpstr>Tutorial Outline / Repository</vt:lpstr>
      <vt:lpstr>Crisis Situation</vt:lpstr>
      <vt:lpstr>Situation Awareness (1)</vt:lpstr>
      <vt:lpstr>Situation Awareness (2)</vt:lpstr>
      <vt:lpstr>Social Media (1)</vt:lpstr>
      <vt:lpstr>Social Media (2)</vt:lpstr>
      <vt:lpstr>Social Media and Crises</vt:lpstr>
      <vt:lpstr>Digital Humanitarian Network et al.</vt:lpstr>
      <vt:lpstr>Digital Situation Awareness Pipeline</vt:lpstr>
      <vt:lpstr>Typical (Manual) Processing Pipeline</vt:lpstr>
      <vt:lpstr>Automatic Processing Pipeline</vt:lpstr>
      <vt:lpstr>Automatic Data Collection and Analysis</vt:lpstr>
      <vt:lpstr>Data Visualisation</vt:lpstr>
      <vt:lpstr>Hands-on Requirements</vt:lpstr>
      <vt:lpstr>Software Requirements</vt:lpstr>
      <vt:lpstr>Examples of Tools and Libraries</vt:lpstr>
      <vt:lpstr>Used Data</vt:lpstr>
      <vt:lpstr>Tools/Workspace Configuration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Gregoire.Burel</dc:creator>
  <cp:lastModifiedBy>Gregoire.Burel</cp:lastModifiedBy>
  <cp:revision>152</cp:revision>
  <dcterms:created xsi:type="dcterms:W3CDTF">2018-03-07T10:04:08Z</dcterms:created>
  <dcterms:modified xsi:type="dcterms:W3CDTF">2018-04-20T09:38:47Z</dcterms:modified>
</cp:coreProperties>
</file>